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  <p:sldMasterId id="2147483661" r:id="rId2"/>
  </p:sldMasterIdLst>
  <p:notesMasterIdLst>
    <p:notesMasterId r:id="rId21"/>
  </p:notesMasterIdLst>
  <p:sldIdLst>
    <p:sldId id="410" r:id="rId3"/>
    <p:sldId id="509" r:id="rId4"/>
    <p:sldId id="575" r:id="rId5"/>
    <p:sldId id="576" r:id="rId6"/>
    <p:sldId id="573" r:id="rId7"/>
    <p:sldId id="577" r:id="rId8"/>
    <p:sldId id="578" r:id="rId9"/>
    <p:sldId id="580" r:id="rId10"/>
    <p:sldId id="581" r:id="rId11"/>
    <p:sldId id="586" r:id="rId12"/>
    <p:sldId id="582" r:id="rId13"/>
    <p:sldId id="587" r:id="rId14"/>
    <p:sldId id="583" r:id="rId15"/>
    <p:sldId id="588" r:id="rId16"/>
    <p:sldId id="584" r:id="rId17"/>
    <p:sldId id="589" r:id="rId18"/>
    <p:sldId id="585" r:id="rId19"/>
    <p:sldId id="590" r:id="rId20"/>
  </p:sldIdLst>
  <p:sldSz cx="12192000" cy="6858000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24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5" pos="75" userDrawn="1">
          <p15:clr>
            <a:srgbClr val="A4A3A4"/>
          </p15:clr>
        </p15:guide>
        <p15:guide id="6" pos="7514" userDrawn="1">
          <p15:clr>
            <a:srgbClr val="A4A3A4"/>
          </p15:clr>
        </p15:guide>
        <p15:guide id="12" orient="horz" pos="255" userDrawn="1">
          <p15:clr>
            <a:srgbClr val="A4A3A4"/>
          </p15:clr>
        </p15:guide>
        <p15:guide id="17" pos="3817" userDrawn="1">
          <p15:clr>
            <a:srgbClr val="A4A3A4"/>
          </p15:clr>
        </p15:guide>
        <p15:guide id="19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Solé Massó" initials="GSM" lastIdx="1" clrIdx="0">
    <p:extLst>
      <p:ext uri="{19B8F6BF-5375-455C-9EA6-DF929625EA0E}">
        <p15:presenceInfo xmlns:p15="http://schemas.microsoft.com/office/powerpoint/2012/main" userId="S-1-5-21-89663581-1956985393-623647154-111421" providerId="AD"/>
      </p:ext>
    </p:extLst>
  </p:cmAuthor>
  <p:cmAuthor id="2" name="Núria Pérez Sans" initials="NPS" lastIdx="0" clrIdx="1">
    <p:extLst>
      <p:ext uri="{19B8F6BF-5375-455C-9EA6-DF929625EA0E}">
        <p15:presenceInfo xmlns:p15="http://schemas.microsoft.com/office/powerpoint/2012/main" userId="S-1-5-21-89663581-1956985393-623647154-38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299"/>
    <a:srgbClr val="2986BC"/>
    <a:srgbClr val="BD39AD"/>
    <a:srgbClr val="B0753A"/>
    <a:srgbClr val="777777"/>
    <a:srgbClr val="789D27"/>
    <a:srgbClr val="D9D9D9"/>
    <a:srgbClr val="F5F5F5"/>
    <a:srgbClr val="EAEAEA"/>
    <a:srgbClr val="94D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9" autoAdjust="0"/>
    <p:restoredTop sz="94798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384" y="60"/>
      </p:cViewPr>
      <p:guideLst>
        <p:guide orient="horz" pos="4224"/>
        <p:guide orient="horz" pos="2296"/>
        <p:guide pos="75"/>
        <p:guide pos="7514"/>
        <p:guide orient="horz" pos="255"/>
        <p:guide pos="3817"/>
        <p:guide orient="horz" pos="5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1F487-E25E-3B40-AE25-AAD455E1430F}" type="datetimeFigureOut">
              <a:rPr lang="es-ES_tradnl" smtClean="0"/>
              <a:t>11/06/2021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F428-A968-1242-BED9-6FA2AA4D212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743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imagen de diapositiva 1">
            <a:extLst>
              <a:ext uri="{FF2B5EF4-FFF2-40B4-BE49-F238E27FC236}">
                <a16:creationId xmlns:a16="http://schemas.microsoft.com/office/drawing/2014/main" id="{F8AC74D3-46AC-48BE-972E-7F5A57713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616998-5E7D-4AB5-8DD8-D0A1F9DBA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528"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257" noProof="0" dirty="0"/>
          </a:p>
        </p:txBody>
      </p:sp>
    </p:spTree>
    <p:extLst>
      <p:ext uri="{BB962C8B-B14F-4D97-AF65-F5344CB8AC3E}">
        <p14:creationId xmlns:p14="http://schemas.microsoft.com/office/powerpoint/2010/main" val="63314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200" b="1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Encuesta CIEMAT</a:t>
            </a:r>
            <a:endParaRPr lang="es-ES" sz="1200" dirty="0" smtClean="0">
              <a:effectLst/>
              <a:latin typeface="+mn-lt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sz="1200" b="1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70% </a:t>
            </a:r>
            <a:r>
              <a:rPr lang="es-ES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 los encuestados considera que la introducción de la ZBE </a:t>
            </a:r>
            <a:r>
              <a:rPr lang="es-ES" sz="1200" b="1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mejorará la salud de los ciudadanos.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Más de 6 de cada 10 encuestados (64%) considera aceptable la introducción de la zona de bajas emisiones de Barcelona.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 mayoría (80%) valora la ZBE como una medida positiva.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latin typeface="+mn-lt"/>
              </a:rPr>
              <a:t>Más de la mitad de los participantes (53%) cree que se trata de una medida justa. Los datos del estudio muestran niveles de aceptación similares a los hallados en estudios recientes en diversas ciudades europeas </a:t>
            </a:r>
            <a:endParaRPr lang="es-ES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200" b="1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Ultima encuesta Ómnibus a la AMB:</a:t>
            </a:r>
            <a:endParaRPr lang="es-ES" sz="1200" dirty="0" smtClean="0">
              <a:effectLst/>
              <a:latin typeface="+mn-lt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 95% de los encuestados indica que la Contaminación </a:t>
            </a:r>
            <a:r>
              <a:rPr lang="es-ES" sz="1200" dirty="0" smtClean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1200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 un problema importante.</a:t>
            </a:r>
            <a:endParaRPr lang="es-ES" sz="1200" dirty="0" smtClean="0">
              <a:effectLst/>
              <a:latin typeface="+mn-lt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 93% de la población conoce la ZBE.</a:t>
            </a:r>
            <a:endParaRPr lang="es-ES" sz="1200" dirty="0" smtClean="0">
              <a:effectLst/>
              <a:latin typeface="+mn-lt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es-ES" sz="1200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Casi el </a:t>
            </a:r>
            <a:r>
              <a:rPr lang="es-ES" sz="1200" b="1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es-ES" sz="1200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valora favorablemente la ZBE.</a:t>
            </a:r>
            <a:endParaRPr lang="es-ES" sz="1200" dirty="0" smtClean="0">
              <a:effectLst/>
              <a:latin typeface="+mn-lt"/>
              <a:ea typeface="Calibri" panose="020F0502020204030204" pitchFamily="34" charset="0"/>
              <a:cs typeface="Mangal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F428-A968-1242-BED9-6FA2AA4D212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92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40E64202-C618-469F-8E79-C94FF93C4396}" type="datetime1">
              <a:rPr lang="es-ES" smtClean="0"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56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B964DCB7-E97E-42ED-865A-E22E60FA109F}" type="datetime1">
              <a:rPr lang="es-ES" smtClean="0"/>
              <a:t>11/06/2021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3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66BB4E07-FD90-413F-8B1C-893C72270FD4}" type="datetime1">
              <a:rPr lang="es-ES" smtClean="0"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55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9097B1C1-990A-4474-A756-A926EBB3DEBD}" type="datetime1">
              <a:rPr lang="es-ES" smtClean="0"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8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E52DD84-E2C1-41E8-8AD9-B77512855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4EB3F5B-2FD9-4853-850B-EBA45AFED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C45A5BE-229A-4EA1-9B9B-C8638075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4A7254E-69CD-487A-80C8-55645BF9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668ADF0-4EF9-43A4-A51C-96EC6BAB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78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B4E901-07E9-49B1-8C97-8604E2FA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603EC97-C566-44C2-9658-B41A4379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C71BAEB-5DC1-4468-B1D1-91AC8EE8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0E24FC4-084D-4378-8534-757430E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92A0796-A426-4A76-90C9-8F2DAFB0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280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A3521FD-11BF-49CE-929F-6785AA15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D05A430-D63E-41B7-AA65-BF77ABC9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C768D25-9B80-4C26-87A0-1D702408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E8E262C-E186-40E8-8BB4-1AE7AB90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09EAD07-DA72-4E67-8128-056F175A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229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A7D1878-E257-4BFF-A556-B995B77F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F7E36A0-E66E-49E8-ABB9-19CB4076A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FE7C3F7-3E89-449D-BBED-E8AEC599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C0E3BB3-FA8E-4546-8E20-C37518C0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9EDD6A9-572D-476E-B8B6-AFC77A38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CBA030E3-ACB1-4853-A0DC-28968425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571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18114D8-F8EE-4B57-B29D-4147C59F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DA64FB02-96FD-4DA3-8500-BBEAB125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BC7B-2ABF-461F-BF33-9C2B4F86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AAB0FB31-BCB0-498F-9C69-0CDAEACB0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A22B2D9F-FF57-4AEA-8739-91C8151E2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54381BF-418F-490E-8D70-F8755782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4AC67743-3706-4416-AF5D-444A6817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BB9CE54B-D0E5-40E2-81A9-8F1302DB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127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F269663-51BB-47BE-92BD-424B13D4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8E20E2A9-16C8-475D-A2BA-E17844CF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8F0CDC20-12C3-4387-BD97-929C705D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B223279-A087-4803-A4A9-F05E6BB3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1442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35E206FB-806D-4CCC-B579-4A35CDB7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3B27E1C-E203-4DFA-8AFD-55BC2DCB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3C3CBFE-68CA-45FF-BA46-2BD594C5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001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457" y="18755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839D9EB3-B05F-483E-86A5-1CFC38015989}" type="datetime1">
              <a:rPr lang="es-ES" smtClean="0"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12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FFF2220-4B05-4279-9B76-5C44CA4A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29EB677-FEB1-48A4-9370-9AACAE50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7D6689B-9B80-4EEB-B3F1-9CE32EA2C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722CF34-B124-4889-B74B-8EA7B3CA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7633BCD-CF1B-4723-883A-CB3598C1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86C2975-9264-40EC-A806-933F98BC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153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7C3781E-DDE0-4746-AC01-90F203D7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F1869C59-25C8-4FBF-8F4E-1DBBC1EB6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347C1BE-68C3-48A3-B1AD-C95A7134D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454099C-D4E8-4AA0-B678-06B86AE4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669F9326-BBCA-490C-A664-31CE5ADE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FC5E890-5240-4E7E-904A-F0DEFCBA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139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9AD688E-D174-4CA4-A874-B83D4AA8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DEF2DFD-26AB-4AF8-A0A3-C81E0CAFF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2ED18EB-89BC-47E0-A785-B92EE3C1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73EB0B8-A87B-4FCB-B5E1-012242F0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4567EA3-DE3E-4F6D-9EFA-10B7E767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570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A87F71DE-56B4-4A1E-9E35-93FDEF2FE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64E487D5-38E8-42DB-9DD1-5DF603A17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D18B442-5436-4A80-A271-4AB062C5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9D87-7E66-49BA-98BB-47BA3CC3BA04}" type="datetimeFigureOut">
              <a:rPr lang="ca-ES" smtClean="0"/>
              <a:t>11/6/2021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6F831BA-788C-47D5-9BC0-C1810400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D659B1A-233D-43EF-84AA-AADE85A3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B9F17-1D07-4D31-BEB7-11F6493FFF1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236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07481DE5-7897-4865-8888-3660BE531C69}" type="datetime1">
              <a:rPr lang="es-ES" smtClean="0"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3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5F9847B1-3CB1-428A-9064-3E6D1BE15604}" type="datetime1">
              <a:rPr lang="es-ES" smtClean="0"/>
              <a:t>11/06/2021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5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5A3C4828-CD82-424A-B57E-7B9DED1996CC}" type="datetime1">
              <a:rPr lang="es-ES" smtClean="0"/>
              <a:t>11/06/2021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C5E8B5E5-BFD9-4821-8EA7-8ECDE54E7237}" type="datetime1">
              <a:rPr lang="es-ES" smtClean="0"/>
              <a:t>11/06/2021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27">
            <a:extLst>
              <a:ext uri="{FF2B5EF4-FFF2-40B4-BE49-F238E27FC236}">
                <a16:creationId xmlns:a16="http://schemas.microsoft.com/office/drawing/2014/main" id="{F701A145-3919-43BE-834D-4BCC3EE8B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410" y="274638"/>
            <a:ext cx="1747766" cy="30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24075BA7-5753-4730-9854-BE3CA5F5A4FF}" type="datetime1">
              <a:rPr lang="es-ES" smtClean="0"/>
              <a:t>11/06/2021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8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24075BA7-5753-4730-9854-BE3CA5F5A4FF}" type="datetime1">
              <a:rPr lang="es-ES" smtClean="0"/>
              <a:t>11/06/2021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066800" y="4973865"/>
            <a:ext cx="2844800" cy="365125"/>
          </a:xfrm>
          <a:prstGeom prst="rect">
            <a:avLst/>
          </a:prstGeom>
        </p:spPr>
        <p:txBody>
          <a:bodyPr/>
          <a:lstStyle/>
          <a:p>
            <a:fld id="{413266D0-AE1B-45F7-8008-026E2798FBE3}" type="datetime1">
              <a:rPr lang="es-ES" smtClean="0"/>
              <a:t>11/06/2021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27">
            <a:extLst>
              <a:ext uri="{FF2B5EF4-FFF2-40B4-BE49-F238E27FC236}">
                <a16:creationId xmlns:a16="http://schemas.microsoft.com/office/drawing/2014/main" id="{F701A145-3919-43BE-834D-4BCC3EE8B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410" y="274638"/>
            <a:ext cx="1747766" cy="30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4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3052F8D-A9C8-4B55-984F-6832639DF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66721" y="138089"/>
            <a:ext cx="57003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ES" sz="11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Guía técnica para la implementación de zonas de bajas emisiones</a:t>
            </a:r>
          </a:p>
        </p:txBody>
      </p:sp>
      <p:pic>
        <p:nvPicPr>
          <p:cNvPr id="8" name="Imagen 20">
            <a:extLst>
              <a:ext uri="{FF2B5EF4-FFF2-40B4-BE49-F238E27FC236}">
                <a16:creationId xmlns:a16="http://schemas.microsoft.com/office/drawing/2014/main" id="{F25D2E76-0564-4F61-97EE-EC5927C194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12" y="6505476"/>
            <a:ext cx="1493581" cy="216000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DA533590-A6EF-4F81-9E1E-4E1A71BBFA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29776" y="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3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99A916ED-E6E5-4584-9208-40A65F6A2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80" y="883222"/>
            <a:ext cx="4552149" cy="3960000"/>
          </a:xfrm>
          <a:prstGeom prst="rect">
            <a:avLst/>
          </a:prstGeom>
          <a:noFill/>
          <a:effectLst/>
        </p:spPr>
      </p:pic>
      <p:sp>
        <p:nvSpPr>
          <p:cNvPr id="22" name="Rectángulo 7"/>
          <p:cNvSpPr/>
          <p:nvPr/>
        </p:nvSpPr>
        <p:spPr>
          <a:xfrm>
            <a:off x="-11723" y="894840"/>
            <a:ext cx="1745810" cy="3963600"/>
          </a:xfrm>
          <a:prstGeom prst="rect">
            <a:avLst/>
          </a:prstGeom>
          <a:solidFill>
            <a:srgbClr val="ED3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6"/>
          <p:cNvSpPr/>
          <p:nvPr/>
        </p:nvSpPr>
        <p:spPr>
          <a:xfrm>
            <a:off x="1734086" y="891380"/>
            <a:ext cx="5067979" cy="3952400"/>
          </a:xfrm>
          <a:prstGeom prst="rect">
            <a:avLst/>
          </a:prstGeom>
          <a:solidFill>
            <a:srgbClr val="ED3123">
              <a:alpha val="71000"/>
            </a:srgbClr>
          </a:solidFill>
          <a:ln>
            <a:solidFill>
              <a:srgbClr val="F26D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0"/>
          <p:cNvSpPr txBox="1"/>
          <p:nvPr/>
        </p:nvSpPr>
        <p:spPr>
          <a:xfrm>
            <a:off x="1899312" y="1097379"/>
            <a:ext cx="42608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>
                <a:solidFill>
                  <a:schemeClr val="bg1"/>
                </a:solidFill>
              </a:rPr>
              <a:t>Guía técnica para la implementación de zonas de bajas emisiones</a:t>
            </a:r>
            <a:endParaRPr lang="it-IT" sz="45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0"/>
            <a:ext cx="11628173" cy="48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uadroTexto 2"/>
          <p:cNvSpPr txBox="1"/>
          <p:nvPr/>
        </p:nvSpPr>
        <p:spPr>
          <a:xfrm>
            <a:off x="1835304" y="5656302"/>
            <a:ext cx="20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Junio</a:t>
            </a:r>
            <a:r>
              <a:rPr lang="ca-ES" dirty="0" smtClean="0"/>
              <a:t> </a:t>
            </a:r>
            <a:r>
              <a:rPr lang="ca-ES" dirty="0"/>
              <a:t>de 2021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20656" y="0"/>
            <a:ext cx="2371344" cy="63093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35" y="6078918"/>
            <a:ext cx="2379839" cy="672399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DC045996-FEB1-4C31-B639-61836C4C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074" y="6097161"/>
            <a:ext cx="656564" cy="533001"/>
          </a:xfrm>
          <a:prstGeom prst="rect">
            <a:avLst/>
          </a:prstGeom>
        </p:spPr>
      </p:pic>
      <p:sp>
        <p:nvSpPr>
          <p:cNvPr id="16" name="Rectángulo 1">
            <a:extLst>
              <a:ext uri="{FF2B5EF4-FFF2-40B4-BE49-F238E27FC236}">
                <a16:creationId xmlns:a16="http://schemas.microsoft.com/office/drawing/2014/main" id="{B60E3189-7C6F-4D34-B421-B0FC5BE4D92B}"/>
              </a:ext>
            </a:extLst>
          </p:cNvPr>
          <p:cNvSpPr/>
          <p:nvPr/>
        </p:nvSpPr>
        <p:spPr>
          <a:xfrm>
            <a:off x="0" y="6363662"/>
            <a:ext cx="2679405" cy="48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59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10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-2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1474" y="412836"/>
            <a:ext cx="537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Señalización, plataforma de control y seguimiento</a:t>
            </a:r>
          </a:p>
        </p:txBody>
      </p:sp>
      <p:pic>
        <p:nvPicPr>
          <p:cNvPr id="14" name="Gràfic 13" descr="Advertència">
            <a:extLst>
              <a:ext uri="{FF2B5EF4-FFF2-40B4-BE49-F238E27FC236}">
                <a16:creationId xmlns:a16="http://schemas.microsoft.com/office/drawing/2014/main" id="{8AC26FEA-FB68-4DED-B580-1D4CFA57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8251" y="359091"/>
            <a:ext cx="468000" cy="468000"/>
          </a:xfrm>
          <a:prstGeom prst="rect">
            <a:avLst/>
          </a:prstGeom>
        </p:spPr>
      </p:pic>
      <p:grpSp>
        <p:nvGrpSpPr>
          <p:cNvPr id="30" name="Agrupa 29">
            <a:extLst>
              <a:ext uri="{FF2B5EF4-FFF2-40B4-BE49-F238E27FC236}">
                <a16:creationId xmlns:a16="http://schemas.microsoft.com/office/drawing/2014/main" id="{50553921-26F1-4E86-B48F-601BBC5A24D4}"/>
              </a:ext>
            </a:extLst>
          </p:cNvPr>
          <p:cNvGrpSpPr/>
          <p:nvPr/>
        </p:nvGrpSpPr>
        <p:grpSpPr>
          <a:xfrm>
            <a:off x="-4" y="908678"/>
            <a:ext cx="2103124" cy="377020"/>
            <a:chOff x="263524" y="1252794"/>
            <a:chExt cx="4669504" cy="479048"/>
          </a:xfrm>
        </p:grpSpPr>
        <p:grpSp>
          <p:nvGrpSpPr>
            <p:cNvPr id="31" name="Agrupa 30">
              <a:extLst>
                <a:ext uri="{FF2B5EF4-FFF2-40B4-BE49-F238E27FC236}">
                  <a16:creationId xmlns:a16="http://schemas.microsoft.com/office/drawing/2014/main" id="{A1D6DDA2-522C-42B5-962F-90FC34D85E4F}"/>
                </a:ext>
              </a:extLst>
            </p:cNvPr>
            <p:cNvGrpSpPr/>
            <p:nvPr/>
          </p:nvGrpSpPr>
          <p:grpSpPr>
            <a:xfrm>
              <a:off x="263524" y="1252794"/>
              <a:ext cx="4669504" cy="476621"/>
              <a:chOff x="1296364" y="4912242"/>
              <a:chExt cx="4995291" cy="542260"/>
            </a:xfrm>
            <a:solidFill>
              <a:srgbClr val="2986BC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9A0838-22BF-4B29-8715-9ABE60E75298}"/>
                  </a:ext>
                </a:extLst>
              </p:cNvPr>
              <p:cNvSpPr/>
              <p:nvPr/>
            </p:nvSpPr>
            <p:spPr>
              <a:xfrm>
                <a:off x="1296364" y="4912242"/>
                <a:ext cx="4319204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  <p:sp>
            <p:nvSpPr>
              <p:cNvPr id="34" name="Diagrama de flux: retard 33">
                <a:extLst>
                  <a:ext uri="{FF2B5EF4-FFF2-40B4-BE49-F238E27FC236}">
                    <a16:creationId xmlns:a16="http://schemas.microsoft.com/office/drawing/2014/main" id="{231814F9-AE34-4AEB-8B41-42DB43356A0D}"/>
                  </a:ext>
                </a:extLst>
              </p:cNvPr>
              <p:cNvSpPr/>
              <p:nvPr/>
            </p:nvSpPr>
            <p:spPr>
              <a:xfrm>
                <a:off x="5615568" y="4912242"/>
                <a:ext cx="676087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</p:grpSp>
        <p:sp>
          <p:nvSpPr>
            <p:cNvPr id="32" name="QuadreDeText 31">
              <a:extLst>
                <a:ext uri="{FF2B5EF4-FFF2-40B4-BE49-F238E27FC236}">
                  <a16:creationId xmlns:a16="http://schemas.microsoft.com/office/drawing/2014/main" id="{193CEEB7-CB37-4C01-81A1-8F93A585AAFC}"/>
                </a:ext>
              </a:extLst>
            </p:cNvPr>
            <p:cNvSpPr txBox="1"/>
            <p:nvPr/>
          </p:nvSpPr>
          <p:spPr>
            <a:xfrm>
              <a:off x="321140" y="1262563"/>
              <a:ext cx="2967578" cy="469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Señalización</a:t>
              </a:r>
            </a:p>
          </p:txBody>
        </p:sp>
      </p:grpSp>
      <p:pic>
        <p:nvPicPr>
          <p:cNvPr id="35" name="Imagen 425181465">
            <a:extLst>
              <a:ext uri="{FF2B5EF4-FFF2-40B4-BE49-F238E27FC236}">
                <a16:creationId xmlns:a16="http://schemas.microsoft.com/office/drawing/2014/main" id="{D51954BB-E90E-4FD0-9B84-61F7EF99B55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r="9844"/>
          <a:stretch/>
        </p:blipFill>
        <p:spPr>
          <a:xfrm>
            <a:off x="5353269" y="1691643"/>
            <a:ext cx="3384331" cy="3631445"/>
          </a:xfrm>
          <a:prstGeom prst="roundRect">
            <a:avLst>
              <a:gd name="adj" fmla="val 5674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6D0BF2-841A-4CDE-AE1D-2EC49D38D4D9}"/>
              </a:ext>
            </a:extLst>
          </p:cNvPr>
          <p:cNvSpPr/>
          <p:nvPr/>
        </p:nvSpPr>
        <p:spPr>
          <a:xfrm>
            <a:off x="119063" y="1488400"/>
            <a:ext cx="4735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AMB ha establecido un modelo común a todas las ZBE con la vocación de extensión y adaptación a todas las ciudades estatales. </a:t>
            </a:r>
            <a:endParaRPr lang="es-ES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 ha procedido a instalar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señales físicas en todo el perímetro de acceso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Estas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señales se han complementado con señalización de aproximación: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señalización vertical convencional y señalización mediante paneles lumínicos variables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NUEVA INSTRUCCIÓN TECNICA DGT</a:t>
            </a:r>
            <a:endParaRPr lang="ca-ES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 nueva señal de la DGT para las ZBE: ¿qué significa, para qué sirve y  cuáles son las multas? - A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79" y="1844178"/>
            <a:ext cx="2276021" cy="34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ción General de Tráfico - Wikipedia, la enciclopedia 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94" y="5621881"/>
            <a:ext cx="1063361" cy="5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2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11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-2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2000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2000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1474" y="412836"/>
            <a:ext cx="537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Señalización, plataforma de control y seguimiento</a:t>
            </a:r>
          </a:p>
        </p:txBody>
      </p:sp>
      <p:pic>
        <p:nvPicPr>
          <p:cNvPr id="14" name="Gràfic 13" descr="Advertència">
            <a:extLst>
              <a:ext uri="{FF2B5EF4-FFF2-40B4-BE49-F238E27FC236}">
                <a16:creationId xmlns:a16="http://schemas.microsoft.com/office/drawing/2014/main" id="{8AC26FEA-FB68-4DED-B580-1D4CFA57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8251" y="359091"/>
            <a:ext cx="468000" cy="46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CF8866-7D51-4B32-8E30-F481AC7CE4BF}"/>
              </a:ext>
            </a:extLst>
          </p:cNvPr>
          <p:cNvSpPr/>
          <p:nvPr/>
        </p:nvSpPr>
        <p:spPr>
          <a:xfrm>
            <a:off x="2426754" y="5975471"/>
            <a:ext cx="2427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343299"/>
                </a:solidFill>
                <a:latin typeface="Calibri" panose="020F0502020204030204" pitchFamily="34" charset="0"/>
              </a:rPr>
              <a:t>Sistemas de captura</a:t>
            </a:r>
            <a:endParaRPr lang="es-ES" sz="2000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Agrupa 20">
            <a:extLst>
              <a:ext uri="{FF2B5EF4-FFF2-40B4-BE49-F238E27FC236}">
                <a16:creationId xmlns:a16="http://schemas.microsoft.com/office/drawing/2014/main" id="{BA7DC9BD-36AD-4933-AC2C-38ED0C562244}"/>
              </a:ext>
            </a:extLst>
          </p:cNvPr>
          <p:cNvGrpSpPr/>
          <p:nvPr/>
        </p:nvGrpSpPr>
        <p:grpSpPr>
          <a:xfrm>
            <a:off x="-4" y="908678"/>
            <a:ext cx="4313988" cy="377020"/>
            <a:chOff x="263524" y="1252794"/>
            <a:chExt cx="4914380" cy="479048"/>
          </a:xfrm>
        </p:grpSpPr>
        <p:grpSp>
          <p:nvGrpSpPr>
            <p:cNvPr id="23" name="Agrupa 22">
              <a:extLst>
                <a:ext uri="{FF2B5EF4-FFF2-40B4-BE49-F238E27FC236}">
                  <a16:creationId xmlns:a16="http://schemas.microsoft.com/office/drawing/2014/main" id="{12465D55-D242-4EE7-9021-A8FD8048ECD2}"/>
                </a:ext>
              </a:extLst>
            </p:cNvPr>
            <p:cNvGrpSpPr/>
            <p:nvPr/>
          </p:nvGrpSpPr>
          <p:grpSpPr>
            <a:xfrm>
              <a:off x="263524" y="1252794"/>
              <a:ext cx="4446180" cy="476621"/>
              <a:chOff x="1296364" y="4912242"/>
              <a:chExt cx="4756386" cy="542260"/>
            </a:xfrm>
            <a:solidFill>
              <a:srgbClr val="2986BC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B1955F-97E3-4D20-A616-A64C61A0F854}"/>
                  </a:ext>
                </a:extLst>
              </p:cNvPr>
              <p:cNvSpPr/>
              <p:nvPr/>
            </p:nvSpPr>
            <p:spPr>
              <a:xfrm>
                <a:off x="1296364" y="4912242"/>
                <a:ext cx="4319204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  <p:sp>
            <p:nvSpPr>
              <p:cNvPr id="29" name="Diagrama de flux: retard 28">
                <a:extLst>
                  <a:ext uri="{FF2B5EF4-FFF2-40B4-BE49-F238E27FC236}">
                    <a16:creationId xmlns:a16="http://schemas.microsoft.com/office/drawing/2014/main" id="{5E19D74C-B850-49EF-8DE5-D01788797A7E}"/>
                  </a:ext>
                </a:extLst>
              </p:cNvPr>
              <p:cNvSpPr/>
              <p:nvPr/>
            </p:nvSpPr>
            <p:spPr>
              <a:xfrm>
                <a:off x="5615569" y="4912242"/>
                <a:ext cx="437181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</p:grpSp>
        <p:sp>
          <p:nvSpPr>
            <p:cNvPr id="26" name="QuadreDeText 25">
              <a:extLst>
                <a:ext uri="{FF2B5EF4-FFF2-40B4-BE49-F238E27FC236}">
                  <a16:creationId xmlns:a16="http://schemas.microsoft.com/office/drawing/2014/main" id="{EAF475C9-819F-48EA-9C2F-FA7D35647810}"/>
                </a:ext>
              </a:extLst>
            </p:cNvPr>
            <p:cNvSpPr txBox="1"/>
            <p:nvPr/>
          </p:nvSpPr>
          <p:spPr>
            <a:xfrm>
              <a:off x="321140" y="1262563"/>
              <a:ext cx="4856764" cy="469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Cámaras de control y plataforma de gestión</a:t>
              </a:r>
            </a:p>
          </p:txBody>
        </p:sp>
      </p:grpSp>
      <p:pic>
        <p:nvPicPr>
          <p:cNvPr id="4" name="Imatge 3">
            <a:extLst>
              <a:ext uri="{FF2B5EF4-FFF2-40B4-BE49-F238E27FC236}">
                <a16:creationId xmlns:a16="http://schemas.microsoft.com/office/drawing/2014/main" id="{6DF2B85A-0D81-4859-82B2-68D23F6E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719" y="2381169"/>
            <a:ext cx="6813576" cy="3652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6B0B4-EE3C-41D0-833C-E6D405EA89A9}"/>
              </a:ext>
            </a:extLst>
          </p:cNvPr>
          <p:cNvSpPr/>
          <p:nvPr/>
        </p:nvSpPr>
        <p:spPr>
          <a:xfrm>
            <a:off x="153987" y="1419320"/>
            <a:ext cx="1177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 del cumplimiento de las restricciones requiere la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creación de sistemas para detectar vehículos no autorizados a circular y poder sancionarlos. 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 imprescindible que los sistemas de control sean lo más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automatizados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posible.</a:t>
            </a:r>
            <a:endParaRPr lang="ca-ES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CF5E99-2277-445F-97B9-A8831E6148A7}"/>
              </a:ext>
            </a:extLst>
          </p:cNvPr>
          <p:cNvSpPr/>
          <p:nvPr/>
        </p:nvSpPr>
        <p:spPr>
          <a:xfrm>
            <a:off x="7623239" y="5975471"/>
            <a:ext cx="2618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343299"/>
                </a:solidFill>
                <a:latin typeface="Calibri" panose="020F0502020204030204" pitchFamily="34" charset="0"/>
              </a:rPr>
              <a:t>Sistemas de información</a:t>
            </a:r>
            <a:endParaRPr lang="es-ES" sz="2000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43A6D6-3E88-468A-B89A-6E3B4699CCD3}"/>
              </a:ext>
            </a:extLst>
          </p:cNvPr>
          <p:cNvSpPr/>
          <p:nvPr/>
        </p:nvSpPr>
        <p:spPr>
          <a:xfrm>
            <a:off x="4750467" y="5997497"/>
            <a:ext cx="2618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343299"/>
                </a:solidFill>
                <a:latin typeface="Calibri" panose="020F0502020204030204" pitchFamily="34" charset="0"/>
              </a:rPr>
              <a:t>Sistema de gestión</a:t>
            </a:r>
            <a:endParaRPr lang="es-ES" sz="2000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12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-2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1474" y="412836"/>
            <a:ext cx="537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Señalización, plataforma de control y seguimiento</a:t>
            </a:r>
          </a:p>
        </p:txBody>
      </p:sp>
      <p:pic>
        <p:nvPicPr>
          <p:cNvPr id="14" name="Gràfic 13" descr="Advertència">
            <a:extLst>
              <a:ext uri="{FF2B5EF4-FFF2-40B4-BE49-F238E27FC236}">
                <a16:creationId xmlns:a16="http://schemas.microsoft.com/office/drawing/2014/main" id="{8AC26FEA-FB68-4DED-B580-1D4CFA57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8251" y="359091"/>
            <a:ext cx="468000" cy="468000"/>
          </a:xfrm>
          <a:prstGeom prst="rect">
            <a:avLst/>
          </a:prstGeom>
        </p:spPr>
      </p:pic>
      <p:grpSp>
        <p:nvGrpSpPr>
          <p:cNvPr id="21" name="Agrupa 20">
            <a:extLst>
              <a:ext uri="{FF2B5EF4-FFF2-40B4-BE49-F238E27FC236}">
                <a16:creationId xmlns:a16="http://schemas.microsoft.com/office/drawing/2014/main" id="{BA7DC9BD-36AD-4933-AC2C-38ED0C562244}"/>
              </a:ext>
            </a:extLst>
          </p:cNvPr>
          <p:cNvGrpSpPr/>
          <p:nvPr/>
        </p:nvGrpSpPr>
        <p:grpSpPr>
          <a:xfrm>
            <a:off x="-4" y="908678"/>
            <a:ext cx="3902988" cy="377020"/>
            <a:chOff x="263524" y="1252794"/>
            <a:chExt cx="4446180" cy="479048"/>
          </a:xfrm>
        </p:grpSpPr>
        <p:grpSp>
          <p:nvGrpSpPr>
            <p:cNvPr id="23" name="Agrupa 22">
              <a:extLst>
                <a:ext uri="{FF2B5EF4-FFF2-40B4-BE49-F238E27FC236}">
                  <a16:creationId xmlns:a16="http://schemas.microsoft.com/office/drawing/2014/main" id="{12465D55-D242-4EE7-9021-A8FD8048ECD2}"/>
                </a:ext>
              </a:extLst>
            </p:cNvPr>
            <p:cNvGrpSpPr/>
            <p:nvPr/>
          </p:nvGrpSpPr>
          <p:grpSpPr>
            <a:xfrm>
              <a:off x="263524" y="1252794"/>
              <a:ext cx="4446180" cy="476621"/>
              <a:chOff x="1296364" y="4912242"/>
              <a:chExt cx="4756386" cy="542260"/>
            </a:xfrm>
            <a:solidFill>
              <a:srgbClr val="2986BC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B1955F-97E3-4D20-A616-A64C61A0F854}"/>
                  </a:ext>
                </a:extLst>
              </p:cNvPr>
              <p:cNvSpPr/>
              <p:nvPr/>
            </p:nvSpPr>
            <p:spPr>
              <a:xfrm>
                <a:off x="1296364" y="4912242"/>
                <a:ext cx="4319204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  <p:sp>
            <p:nvSpPr>
              <p:cNvPr id="29" name="Diagrama de flux: retard 28">
                <a:extLst>
                  <a:ext uri="{FF2B5EF4-FFF2-40B4-BE49-F238E27FC236}">
                    <a16:creationId xmlns:a16="http://schemas.microsoft.com/office/drawing/2014/main" id="{5E19D74C-B850-49EF-8DE5-D01788797A7E}"/>
                  </a:ext>
                </a:extLst>
              </p:cNvPr>
              <p:cNvSpPr/>
              <p:nvPr/>
            </p:nvSpPr>
            <p:spPr>
              <a:xfrm>
                <a:off x="5615569" y="4912242"/>
                <a:ext cx="437181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</p:grpSp>
        <p:sp>
          <p:nvSpPr>
            <p:cNvPr id="26" name="QuadreDeText 25">
              <a:extLst>
                <a:ext uri="{FF2B5EF4-FFF2-40B4-BE49-F238E27FC236}">
                  <a16:creationId xmlns:a16="http://schemas.microsoft.com/office/drawing/2014/main" id="{EAF475C9-819F-48EA-9C2F-FA7D35647810}"/>
                </a:ext>
              </a:extLst>
            </p:cNvPr>
            <p:cNvSpPr txBox="1"/>
            <p:nvPr/>
          </p:nvSpPr>
          <p:spPr>
            <a:xfrm>
              <a:off x="321140" y="1262563"/>
              <a:ext cx="1547582" cy="469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Seguimiento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96B0B4-EE3C-41D0-833C-E6D405EA89A9}"/>
              </a:ext>
            </a:extLst>
          </p:cNvPr>
          <p:cNvSpPr/>
          <p:nvPr/>
        </p:nvSpPr>
        <p:spPr>
          <a:xfrm>
            <a:off x="153987" y="1419320"/>
            <a:ext cx="1177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Con el objetivo de realizar una monitorización tanto de la debida implementación de la ZBE, así como del efecto en la calidad del aire, se proponen indicadores que ayuden a conocer los elementos que a continuación se recogen. </a:t>
            </a: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Es relevante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destinar recursos económicos suficientes 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para poder obtener los indicadores y analizar los datos de manera ágil y rápida. 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C2E8A58A-007F-4439-B5DE-FD79F6DEE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998" y="4742881"/>
            <a:ext cx="4339199" cy="1711949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35FDA954-5FD3-46EB-9596-7DC51E5CC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95" y="3030270"/>
            <a:ext cx="2671792" cy="1917222"/>
          </a:xfrm>
          <a:prstGeom prst="rect">
            <a:avLst/>
          </a:prstGeom>
        </p:spPr>
      </p:pic>
      <p:sp>
        <p:nvSpPr>
          <p:cNvPr id="25" name="Rectangle: cantonades arrodonides 24">
            <a:extLst>
              <a:ext uri="{FF2B5EF4-FFF2-40B4-BE49-F238E27FC236}">
                <a16:creationId xmlns:a16="http://schemas.microsoft.com/office/drawing/2014/main" id="{F6CC47AF-BFAA-4362-AA0A-1AE654F55B99}"/>
              </a:ext>
            </a:extLst>
          </p:cNvPr>
          <p:cNvSpPr/>
          <p:nvPr/>
        </p:nvSpPr>
        <p:spPr>
          <a:xfrm>
            <a:off x="6961873" y="2931306"/>
            <a:ext cx="4848111" cy="3790169"/>
          </a:xfrm>
          <a:prstGeom prst="roundRect">
            <a:avLst>
              <a:gd name="adj" fmla="val 5334"/>
            </a:avLst>
          </a:prstGeom>
          <a:solidFill>
            <a:schemeClr val="bg1"/>
          </a:solidFill>
          <a:ln>
            <a:solidFill>
              <a:srgbClr val="3432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la calidad del aire en las estaciones de tráfico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la exposición de la población a la contaminación atmosférica.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las solicitudes al Registro de autorizaciones.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los parámetros básicos de la movilidad.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la circulación de los vehículos más contaminantes.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la circulación de los vehículos sancionables (moratorias y horario).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299"/>
                </a:solidFill>
              </a:rPr>
              <a:t>Evolución de parque censado por tipología de combustible y antigüedad.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54467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13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-1" y="404811"/>
            <a:ext cx="6145684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2000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2000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-7670" y="412836"/>
            <a:ext cx="642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Participación, atención ciudadana, comunicación y sensibilización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F8866-7D51-4B32-8E30-F481AC7CE4BF}"/>
              </a:ext>
            </a:extLst>
          </p:cNvPr>
          <p:cNvSpPr/>
          <p:nvPr/>
        </p:nvSpPr>
        <p:spPr>
          <a:xfrm>
            <a:off x="1948394" y="3586360"/>
            <a:ext cx="173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Participación</a:t>
            </a:r>
            <a:endParaRPr lang="es-ES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Gràfic 20" descr="Reunió">
            <a:extLst>
              <a:ext uri="{FF2B5EF4-FFF2-40B4-BE49-F238E27FC236}">
                <a16:creationId xmlns:a16="http://schemas.microsoft.com/office/drawing/2014/main" id="{EAE5D8EF-E97C-4E71-A726-C010913D0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06501" y="369256"/>
            <a:ext cx="468000" cy="468000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BABDBE42-58B9-44BD-B726-C8361D8ADC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57" y="1475160"/>
            <a:ext cx="3211252" cy="1952614"/>
          </a:xfrm>
          <a:prstGeom prst="roundRect">
            <a:avLst>
              <a:gd name="adj" fmla="val 7061"/>
            </a:avLst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C51AFE-9162-464B-AE01-0F8EAE52B073}"/>
              </a:ext>
            </a:extLst>
          </p:cNvPr>
          <p:cNvSpPr/>
          <p:nvPr/>
        </p:nvSpPr>
        <p:spPr>
          <a:xfrm>
            <a:off x="219505" y="3902914"/>
            <a:ext cx="5196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Informar y difundir información sobre las políticas de movilidad sostenible y saludable.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Recoger las consideraciones sobre la propuesta de ordenanza municipal sobre la ZBE.</a:t>
            </a: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Abrir el proceso de participación para incorporar nuevas voces que den pluralidad y diversidad en el debate.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5" name="Imagen 1307862461">
            <a:extLst>
              <a:ext uri="{FF2B5EF4-FFF2-40B4-BE49-F238E27FC236}">
                <a16:creationId xmlns:a16="http://schemas.microsoft.com/office/drawing/2014/main" id="{4B34594B-ED1C-4243-A8C5-959F4B412A4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575"/>
          <a:stretch/>
        </p:blipFill>
        <p:spPr>
          <a:xfrm>
            <a:off x="7458255" y="1076346"/>
            <a:ext cx="3071452" cy="2351428"/>
          </a:xfrm>
          <a:prstGeom prst="roundRect">
            <a:avLst>
              <a:gd name="adj" fmla="val 7693"/>
            </a:avLst>
          </a:prstGeom>
        </p:spPr>
      </p:pic>
      <p:grpSp>
        <p:nvGrpSpPr>
          <p:cNvPr id="18" name="Agrupa 17">
            <a:extLst>
              <a:ext uri="{FF2B5EF4-FFF2-40B4-BE49-F238E27FC236}">
                <a16:creationId xmlns:a16="http://schemas.microsoft.com/office/drawing/2014/main" id="{F236EAB6-7B89-4D5F-8740-9933C3F3F316}"/>
              </a:ext>
            </a:extLst>
          </p:cNvPr>
          <p:cNvGrpSpPr/>
          <p:nvPr/>
        </p:nvGrpSpPr>
        <p:grpSpPr>
          <a:xfrm>
            <a:off x="-4" y="908680"/>
            <a:ext cx="3902988" cy="377019"/>
            <a:chOff x="263524" y="1252794"/>
            <a:chExt cx="4446180" cy="479046"/>
          </a:xfrm>
        </p:grpSpPr>
        <p:grpSp>
          <p:nvGrpSpPr>
            <p:cNvPr id="20" name="Agrupa 19">
              <a:extLst>
                <a:ext uri="{FF2B5EF4-FFF2-40B4-BE49-F238E27FC236}">
                  <a16:creationId xmlns:a16="http://schemas.microsoft.com/office/drawing/2014/main" id="{A74F32E6-D6AA-41A8-9894-3A98D5B09710}"/>
                </a:ext>
              </a:extLst>
            </p:cNvPr>
            <p:cNvGrpSpPr/>
            <p:nvPr/>
          </p:nvGrpSpPr>
          <p:grpSpPr>
            <a:xfrm>
              <a:off x="263524" y="1252794"/>
              <a:ext cx="4446180" cy="476621"/>
              <a:chOff x="1296364" y="4912242"/>
              <a:chExt cx="4756386" cy="542260"/>
            </a:xfrm>
            <a:solidFill>
              <a:srgbClr val="2986BC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7293C7-4590-4541-BAE0-9488004F4D2E}"/>
                  </a:ext>
                </a:extLst>
              </p:cNvPr>
              <p:cNvSpPr/>
              <p:nvPr/>
            </p:nvSpPr>
            <p:spPr>
              <a:xfrm>
                <a:off x="1296364" y="4912242"/>
                <a:ext cx="4319204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  <p:sp>
            <p:nvSpPr>
              <p:cNvPr id="26" name="Diagrama de flux: retard 25">
                <a:extLst>
                  <a:ext uri="{FF2B5EF4-FFF2-40B4-BE49-F238E27FC236}">
                    <a16:creationId xmlns:a16="http://schemas.microsoft.com/office/drawing/2014/main" id="{1B42A337-0792-49BD-A436-C983EAF1AB74}"/>
                  </a:ext>
                </a:extLst>
              </p:cNvPr>
              <p:cNvSpPr/>
              <p:nvPr/>
            </p:nvSpPr>
            <p:spPr>
              <a:xfrm>
                <a:off x="5615569" y="4912242"/>
                <a:ext cx="437181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2000"/>
              </a:p>
            </p:txBody>
          </p:sp>
        </p:grpSp>
        <p:sp>
          <p:nvSpPr>
            <p:cNvPr id="22" name="QuadreDeText 21">
              <a:extLst>
                <a:ext uri="{FF2B5EF4-FFF2-40B4-BE49-F238E27FC236}">
                  <a16:creationId xmlns:a16="http://schemas.microsoft.com/office/drawing/2014/main" id="{C6DE36A2-14C0-464D-BE1C-7FC3EB705685}"/>
                </a:ext>
              </a:extLst>
            </p:cNvPr>
            <p:cNvSpPr txBox="1"/>
            <p:nvPr/>
          </p:nvSpPr>
          <p:spPr>
            <a:xfrm>
              <a:off x="321140" y="1262561"/>
              <a:ext cx="3922897" cy="469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Participación y atención ciudadana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38907B4-6514-46BF-B605-9A9818C7EA72}"/>
              </a:ext>
            </a:extLst>
          </p:cNvPr>
          <p:cNvSpPr/>
          <p:nvPr/>
        </p:nvSpPr>
        <p:spPr>
          <a:xfrm>
            <a:off x="7601707" y="3586360"/>
            <a:ext cx="2784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Atención ciudadana</a:t>
            </a:r>
            <a:endParaRPr lang="es-ES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706E75-EC45-4F85-BE9F-4F3CF2CC3809}"/>
              </a:ext>
            </a:extLst>
          </p:cNvPr>
          <p:cNvSpPr/>
          <p:nvPr/>
        </p:nvSpPr>
        <p:spPr>
          <a:xfrm>
            <a:off x="6059488" y="3932178"/>
            <a:ext cx="5868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Un buen servicio de atención a la ciudadanía es clave para la aceptación de la medida  y para el buen funcionamiento del Registro de vehículos.  Se recomienda desarrollar diversos canales de comunicación y atención a la ciudadanía de forma digital, telefónica y </a:t>
            </a: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presencial.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7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5F8A848-6BE0-A04E-B5FE-625B8629E170}" type="slidenum">
              <a:rPr lang="es-ES" smtClean="0"/>
              <a:t>14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-1" y="404811"/>
            <a:ext cx="6145684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-7670" y="412836"/>
            <a:ext cx="642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Participación, atención ciudadana, comunicación y sensibilización</a:t>
            </a:r>
          </a:p>
        </p:txBody>
      </p:sp>
      <p:pic>
        <p:nvPicPr>
          <p:cNvPr id="21" name="Gràfic 20" descr="Reunió">
            <a:extLst>
              <a:ext uri="{FF2B5EF4-FFF2-40B4-BE49-F238E27FC236}">
                <a16:creationId xmlns:a16="http://schemas.microsoft.com/office/drawing/2014/main" id="{EAE5D8EF-E97C-4E71-A726-C010913D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06501" y="369256"/>
            <a:ext cx="468000" cy="468000"/>
          </a:xfrm>
          <a:prstGeom prst="rect">
            <a:avLst/>
          </a:prstGeom>
        </p:spPr>
      </p:pic>
      <p:grpSp>
        <p:nvGrpSpPr>
          <p:cNvPr id="18" name="Agrupa 17">
            <a:extLst>
              <a:ext uri="{FF2B5EF4-FFF2-40B4-BE49-F238E27FC236}">
                <a16:creationId xmlns:a16="http://schemas.microsoft.com/office/drawing/2014/main" id="{F236EAB6-7B89-4D5F-8740-9933C3F3F316}"/>
              </a:ext>
            </a:extLst>
          </p:cNvPr>
          <p:cNvGrpSpPr/>
          <p:nvPr/>
        </p:nvGrpSpPr>
        <p:grpSpPr>
          <a:xfrm>
            <a:off x="-4" y="908678"/>
            <a:ext cx="3902988" cy="375110"/>
            <a:chOff x="263524" y="1252794"/>
            <a:chExt cx="4446180" cy="476621"/>
          </a:xfrm>
        </p:grpSpPr>
        <p:grpSp>
          <p:nvGrpSpPr>
            <p:cNvPr id="20" name="Agrupa 19">
              <a:extLst>
                <a:ext uri="{FF2B5EF4-FFF2-40B4-BE49-F238E27FC236}">
                  <a16:creationId xmlns:a16="http://schemas.microsoft.com/office/drawing/2014/main" id="{A74F32E6-D6AA-41A8-9894-3A98D5B09710}"/>
                </a:ext>
              </a:extLst>
            </p:cNvPr>
            <p:cNvGrpSpPr/>
            <p:nvPr/>
          </p:nvGrpSpPr>
          <p:grpSpPr>
            <a:xfrm>
              <a:off x="263524" y="1252794"/>
              <a:ext cx="4446180" cy="476621"/>
              <a:chOff x="1296364" y="4912242"/>
              <a:chExt cx="4756386" cy="542260"/>
            </a:xfrm>
            <a:solidFill>
              <a:srgbClr val="2986BC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7293C7-4590-4541-BAE0-9488004F4D2E}"/>
                  </a:ext>
                </a:extLst>
              </p:cNvPr>
              <p:cNvSpPr/>
              <p:nvPr/>
            </p:nvSpPr>
            <p:spPr>
              <a:xfrm>
                <a:off x="1296364" y="4912242"/>
                <a:ext cx="4319204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6" name="Diagrama de flux: retard 25">
                <a:extLst>
                  <a:ext uri="{FF2B5EF4-FFF2-40B4-BE49-F238E27FC236}">
                    <a16:creationId xmlns:a16="http://schemas.microsoft.com/office/drawing/2014/main" id="{1B42A337-0792-49BD-A436-C983EAF1AB74}"/>
                  </a:ext>
                </a:extLst>
              </p:cNvPr>
              <p:cNvSpPr/>
              <p:nvPr/>
            </p:nvSpPr>
            <p:spPr>
              <a:xfrm>
                <a:off x="5615569" y="4912242"/>
                <a:ext cx="437181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22" name="QuadreDeText 21">
              <a:extLst>
                <a:ext uri="{FF2B5EF4-FFF2-40B4-BE49-F238E27FC236}">
                  <a16:creationId xmlns:a16="http://schemas.microsoft.com/office/drawing/2014/main" id="{C6DE36A2-14C0-464D-BE1C-7FC3EB705685}"/>
                </a:ext>
              </a:extLst>
            </p:cNvPr>
            <p:cNvSpPr txBox="1"/>
            <p:nvPr/>
          </p:nvSpPr>
          <p:spPr>
            <a:xfrm>
              <a:off x="321140" y="1262563"/>
              <a:ext cx="3115324" cy="430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Comunicación y sensibilización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F223624-FA4E-4164-9696-BAD28C6E740F}"/>
              </a:ext>
            </a:extLst>
          </p:cNvPr>
          <p:cNvSpPr/>
          <p:nvPr/>
        </p:nvSpPr>
        <p:spPr>
          <a:xfrm>
            <a:off x="119063" y="1381405"/>
            <a:ext cx="59404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La comunicación es un pilar básico en la implementación y puesta en funcionamiento de una ZBE. Los elementos clave son: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Liderazgo de la administración promotora, con la máxima coordinación entre administraciones implicadas.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Única campaña, desarrollada y firmada por todas las administraciones implicadas.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Campaña por fases con objetivos, retos y mensajes claros en cada una de ellas.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Objetivos y estrategia de medios ambiciosos, consiguiendo amplias coberturas (+90%) sin llegar a saturar. 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Conocer la opinión del ciudadano, su nivel de implicación y capacidad de apuntarse al cambio.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01BC037-526F-4F27-9335-152B69A273E3}"/>
              </a:ext>
            </a:extLst>
          </p:cNvPr>
          <p:cNvGrpSpPr/>
          <p:nvPr/>
        </p:nvGrpSpPr>
        <p:grpSpPr>
          <a:xfrm>
            <a:off x="6566867" y="916556"/>
            <a:ext cx="5402205" cy="5406346"/>
            <a:chOff x="6370919" y="952440"/>
            <a:chExt cx="5402205" cy="5406346"/>
          </a:xfrm>
        </p:grpSpPr>
        <p:pic>
          <p:nvPicPr>
            <p:cNvPr id="4" name="Imatge 3">
              <a:extLst>
                <a:ext uri="{FF2B5EF4-FFF2-40B4-BE49-F238E27FC236}">
                  <a16:creationId xmlns:a16="http://schemas.microsoft.com/office/drawing/2014/main" id="{67FDAE55-DD92-4095-AB63-ACC4CA4A1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919" y="952440"/>
              <a:ext cx="1836245" cy="2645162"/>
            </a:xfrm>
            <a:prstGeom prst="roundRect">
              <a:avLst>
                <a:gd name="adj" fmla="val 8367"/>
              </a:avLst>
            </a:prstGeom>
          </p:spPr>
        </p:pic>
        <p:pic>
          <p:nvPicPr>
            <p:cNvPr id="28" name="Imagen 687868573">
              <a:extLst>
                <a:ext uri="{FF2B5EF4-FFF2-40B4-BE49-F238E27FC236}">
                  <a16:creationId xmlns:a16="http://schemas.microsoft.com/office/drawing/2014/main" id="{A27B0E3A-10D1-4055-A221-F767287CB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4" r="11196"/>
            <a:stretch/>
          </p:blipFill>
          <p:spPr>
            <a:xfrm>
              <a:off x="9919386" y="3712786"/>
              <a:ext cx="1853738" cy="2646000"/>
            </a:xfrm>
            <a:prstGeom prst="roundRect">
              <a:avLst/>
            </a:prstGeom>
          </p:spPr>
        </p:pic>
        <p:pic>
          <p:nvPicPr>
            <p:cNvPr id="29" name="Imagen 915687957">
              <a:extLst>
                <a:ext uri="{FF2B5EF4-FFF2-40B4-BE49-F238E27FC236}">
                  <a16:creationId xmlns:a16="http://schemas.microsoft.com/office/drawing/2014/main" id="{C63E415E-8CE0-4A6E-9FC8-317009C95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919" y="3712786"/>
              <a:ext cx="3396643" cy="1620000"/>
            </a:xfrm>
            <a:prstGeom prst="roundRect">
              <a:avLst>
                <a:gd name="adj" fmla="val 8220"/>
              </a:avLst>
            </a:prstGeom>
          </p:spPr>
        </p:pic>
        <p:pic>
          <p:nvPicPr>
            <p:cNvPr id="13" name="Imatge 12">
              <a:extLst>
                <a:ext uri="{FF2B5EF4-FFF2-40B4-BE49-F238E27FC236}">
                  <a16:creationId xmlns:a16="http://schemas.microsoft.com/office/drawing/2014/main" id="{EE05A082-1315-40B3-B582-3B84C2CF5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7270" b="11549"/>
            <a:stretch/>
          </p:blipFill>
          <p:spPr>
            <a:xfrm>
              <a:off x="8359313" y="1977602"/>
              <a:ext cx="3413811" cy="1620000"/>
            </a:xfrm>
            <a:prstGeom prst="roundRect">
              <a:avLst>
                <a:gd name="adj" fmla="val 7260"/>
              </a:avLst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F231041-27B7-49A4-AF6E-7D40D8332483}"/>
              </a:ext>
            </a:extLst>
          </p:cNvPr>
          <p:cNvSpPr/>
          <p:nvPr/>
        </p:nvSpPr>
        <p:spPr>
          <a:xfrm>
            <a:off x="121919" y="4704386"/>
            <a:ext cx="5937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Además de la campaña de comunicación externa, se considera apropiado establecer </a:t>
            </a:r>
            <a:r>
              <a:rPr lang="es-ES" sz="1600" b="1" dirty="0">
                <a:solidFill>
                  <a:schemeClr val="tx1">
                    <a:lumMod val="75000"/>
                  </a:schemeClr>
                </a:solidFill>
              </a:rPr>
              <a:t>mecanismos de formación y sensibilización internos</a:t>
            </a: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También se aconseja realizar </a:t>
            </a:r>
            <a:r>
              <a:rPr lang="es-ES" sz="1600" b="1" dirty="0">
                <a:solidFill>
                  <a:schemeClr val="tx1">
                    <a:lumMod val="75000"/>
                  </a:schemeClr>
                </a:solidFill>
              </a:rPr>
              <a:t>sesiones pedagógicas</a:t>
            </a: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 con asociaciones de vecinos y entidades. 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027A8845-C777-4BB7-89F4-6EF84B25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15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50784ADC-3EE8-42EB-8D83-2E80C04DB52E}"/>
              </a:ext>
            </a:extLst>
          </p:cNvPr>
          <p:cNvGrpSpPr/>
          <p:nvPr/>
        </p:nvGrpSpPr>
        <p:grpSpPr>
          <a:xfrm>
            <a:off x="28346" y="404811"/>
            <a:ext cx="6031142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2D196-B4EF-489B-91DC-88854D129B54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C42230F-84F7-4950-9CAE-92B6F10C30D8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37A5EB1-5005-4AC3-85DB-9D8D29DAF4CA}"/>
              </a:ext>
            </a:extLst>
          </p:cNvPr>
          <p:cNvSpPr txBox="1"/>
          <p:nvPr/>
        </p:nvSpPr>
        <p:spPr>
          <a:xfrm>
            <a:off x="38050" y="412836"/>
            <a:ext cx="602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Medidas complementarias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F8866-7D51-4B32-8E30-F481AC7CE4BF}"/>
              </a:ext>
            </a:extLst>
          </p:cNvPr>
          <p:cNvSpPr/>
          <p:nvPr/>
        </p:nvSpPr>
        <p:spPr>
          <a:xfrm>
            <a:off x="676405" y="4669270"/>
            <a:ext cx="485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Transporte público gratuito en caso </a:t>
            </a:r>
          </a:p>
          <a:p>
            <a:pPr algn="ctr"/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de dar de baja y desaguazar un vehículo </a:t>
            </a:r>
          </a:p>
          <a:p>
            <a:pPr algn="ctr"/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sin etiqueta ambiental</a:t>
            </a:r>
            <a:endParaRPr lang="es-ES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51AFE-9162-464B-AE01-0F8EAE52B073}"/>
              </a:ext>
            </a:extLst>
          </p:cNvPr>
          <p:cNvSpPr/>
          <p:nvPr/>
        </p:nvSpPr>
        <p:spPr>
          <a:xfrm>
            <a:off x="676405" y="5627038"/>
            <a:ext cx="5099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43299"/>
              </a:buClr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El AMB creó un título gratuito durante 3 años para los residentes en ámbito metropolitano que decidan dar de baja y desguazar el vehículo sin etiqueta ambiental.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A0941301-024A-4F98-A6C7-1C20A407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6" y="2709158"/>
            <a:ext cx="3038094" cy="1904158"/>
          </a:xfrm>
          <a:prstGeom prst="roundRect">
            <a:avLst>
              <a:gd name="adj" fmla="val 8663"/>
            </a:avLst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6CC6683E-5D8D-43AF-B7FB-BD71138BA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/>
          <a:stretch/>
        </p:blipFill>
        <p:spPr>
          <a:xfrm>
            <a:off x="7010192" y="2771070"/>
            <a:ext cx="3038400" cy="1843402"/>
          </a:xfrm>
          <a:prstGeom prst="roundRect">
            <a:avLst>
              <a:gd name="adj" fmla="val 9170"/>
            </a:avLst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C4B414-0588-46F2-BDC2-B67285EA4E48}"/>
              </a:ext>
            </a:extLst>
          </p:cNvPr>
          <p:cNvSpPr/>
          <p:nvPr/>
        </p:nvSpPr>
        <p:spPr>
          <a:xfrm>
            <a:off x="119063" y="963120"/>
            <a:ext cx="11809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Se recomienda que la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ZBE forme parte de un instrumento de planificación de la movilidad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ya sea a escala municipal, regional o metropolitana, por lo que la ZBE debe formar parte de un conjunto de medidas orientadas hacia una transición de la movilidad.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No obstante, es importante establecer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medidas compensatorias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para las personas afectadas por las restricciones de circulación.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0A3A-ACF7-4F54-B867-F095F36407A3}"/>
              </a:ext>
            </a:extLst>
          </p:cNvPr>
          <p:cNvSpPr/>
          <p:nvPr/>
        </p:nvSpPr>
        <p:spPr>
          <a:xfrm>
            <a:off x="6306531" y="5627037"/>
            <a:ext cx="5436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43299"/>
              </a:buClr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El AMB estableció una subvención para la compra de vehículos de bajas emisiones dedicada al transporte y la distribución urbana de mercancías. </a:t>
            </a:r>
          </a:p>
        </p:txBody>
      </p:sp>
      <p:pic>
        <p:nvPicPr>
          <p:cNvPr id="26" name="Gràfic 25" descr="Sostenibilitat">
            <a:extLst>
              <a:ext uri="{FF2B5EF4-FFF2-40B4-BE49-F238E27FC236}">
                <a16:creationId xmlns:a16="http://schemas.microsoft.com/office/drawing/2014/main" id="{E536ED6E-FCD2-4B57-8DB2-6A980E298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72531" y="369593"/>
            <a:ext cx="468000" cy="46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3BFFA9F-66B5-4069-BCB2-3840BECE99B8}"/>
              </a:ext>
            </a:extLst>
          </p:cNvPr>
          <p:cNvSpPr/>
          <p:nvPr/>
        </p:nvSpPr>
        <p:spPr>
          <a:xfrm>
            <a:off x="6308725" y="4946269"/>
            <a:ext cx="485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  <a:latin typeface="Calibri" panose="020F0502020204030204" pitchFamily="34" charset="0"/>
              </a:rPr>
              <a:t>Ayudas para la renovación de flotas</a:t>
            </a:r>
            <a:endParaRPr lang="es-ES" dirty="0">
              <a:solidFill>
                <a:srgbClr val="3432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4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5956F3A-58F8-4995-8202-47135FE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16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7893BB-F4E5-45AD-B68F-E55DD464BAB1}"/>
              </a:ext>
            </a:extLst>
          </p:cNvPr>
          <p:cNvSpPr/>
          <p:nvPr/>
        </p:nvSpPr>
        <p:spPr>
          <a:xfrm>
            <a:off x="765544" y="1684073"/>
            <a:ext cx="68859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 transporte de las mercaderías de último quilómetro se llevará a cabo preferentemente mediante vehículos de bajas emisiones, bicicletas eléctricas, bicicletas o a pie. </a:t>
            </a: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Limitación progresiva del estacionamiento de vehículos en superficie.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Regulación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y tarificación del estacionamiento, a poder ser mediante una estrategia que tarifaria que considere tanto el estacionamiento en calzada como fuera de la calzada.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Limitación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progresiva de la circulación de vehículos motorizados mediante la implementación de islas ambientales o zonas libres de circulación donde solo se permita la movilidad en transporte público, en bicicleta, vehículos de movilidad personal y la movilidad peatonal. Esta acción requiere intervenciones de mejora y reforma urbana.</a:t>
            </a:r>
          </a:p>
        </p:txBody>
      </p:sp>
      <p:grpSp>
        <p:nvGrpSpPr>
          <p:cNvPr id="4" name="Agrupa 3">
            <a:extLst>
              <a:ext uri="{FF2B5EF4-FFF2-40B4-BE49-F238E27FC236}">
                <a16:creationId xmlns:a16="http://schemas.microsoft.com/office/drawing/2014/main" id="{B6AA8FA4-766C-45BA-A5D1-9A4677311F3D}"/>
              </a:ext>
            </a:extLst>
          </p:cNvPr>
          <p:cNvGrpSpPr/>
          <p:nvPr/>
        </p:nvGrpSpPr>
        <p:grpSpPr>
          <a:xfrm>
            <a:off x="28346" y="404811"/>
            <a:ext cx="6031142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D4B501-B501-4F86-B7FE-15606ECB8A91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Diagrama de flux: retard 5">
              <a:extLst>
                <a:ext uri="{FF2B5EF4-FFF2-40B4-BE49-F238E27FC236}">
                  <a16:creationId xmlns:a16="http://schemas.microsoft.com/office/drawing/2014/main" id="{AE81069A-4BA7-4024-9666-DDACCC359991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7" name="QuadreDeText 6">
            <a:extLst>
              <a:ext uri="{FF2B5EF4-FFF2-40B4-BE49-F238E27FC236}">
                <a16:creationId xmlns:a16="http://schemas.microsoft.com/office/drawing/2014/main" id="{D2218A71-9DA7-47E7-8AB2-4189FF8CCA20}"/>
              </a:ext>
            </a:extLst>
          </p:cNvPr>
          <p:cNvSpPr txBox="1"/>
          <p:nvPr/>
        </p:nvSpPr>
        <p:spPr>
          <a:xfrm>
            <a:off x="38050" y="412836"/>
            <a:ext cx="602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Medidas complementarias</a:t>
            </a:r>
          </a:p>
        </p:txBody>
      </p:sp>
      <p:pic>
        <p:nvPicPr>
          <p:cNvPr id="8" name="Gràfic 7" descr="Sostenibilitat">
            <a:extLst>
              <a:ext uri="{FF2B5EF4-FFF2-40B4-BE49-F238E27FC236}">
                <a16:creationId xmlns:a16="http://schemas.microsoft.com/office/drawing/2014/main" id="{F842B70C-7582-43EB-9B93-D35A8584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2531" y="369593"/>
            <a:ext cx="468000" cy="46800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F7D2B53F-ABD7-4F57-8E64-DC270A0A9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14" y="1860373"/>
            <a:ext cx="2937759" cy="1962423"/>
          </a:xfrm>
          <a:prstGeom prst="roundRect">
            <a:avLst>
              <a:gd name="adj" fmla="val 5511"/>
            </a:avLst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0FD3D2-4088-45FB-8310-21DAB52DBC57}"/>
              </a:ext>
            </a:extLst>
          </p:cNvPr>
          <p:cNvSpPr/>
          <p:nvPr/>
        </p:nvSpPr>
        <p:spPr>
          <a:xfrm>
            <a:off x="119063" y="909955"/>
            <a:ext cx="1180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En las ZBE localizadas en ámbitos reducidos, además de la limitación de circulación, se deben implementar las siguientes medidas: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0" name="Picture 2" descr="La Farga GEM, S.A. Estacionamientos Regulados Zonas A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14" y="4471425"/>
            <a:ext cx="3052926" cy="17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4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086E53C-2511-45B7-80EA-58F97F80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17</a:t>
            </a:fld>
            <a:endParaRPr lang="es-ES"/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DF1481F0-16E3-453A-B7EA-D3E03E659D21}"/>
              </a:ext>
            </a:extLst>
          </p:cNvPr>
          <p:cNvGrpSpPr/>
          <p:nvPr/>
        </p:nvGrpSpPr>
        <p:grpSpPr>
          <a:xfrm>
            <a:off x="28346" y="404811"/>
            <a:ext cx="6031142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8A239D-9BB2-4DC8-BA10-E97DB5B48A8C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Diagrama de flux: retard 4">
              <a:extLst>
                <a:ext uri="{FF2B5EF4-FFF2-40B4-BE49-F238E27FC236}">
                  <a16:creationId xmlns:a16="http://schemas.microsoft.com/office/drawing/2014/main" id="{F25C846C-013D-4CDD-BA36-201AE9E1E6F3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6" name="QuadreDeText 5">
            <a:extLst>
              <a:ext uri="{FF2B5EF4-FFF2-40B4-BE49-F238E27FC236}">
                <a16:creationId xmlns:a16="http://schemas.microsoft.com/office/drawing/2014/main" id="{5D652583-EB74-4DD6-8297-A2B8DF7D1311}"/>
              </a:ext>
            </a:extLst>
          </p:cNvPr>
          <p:cNvSpPr txBox="1"/>
          <p:nvPr/>
        </p:nvSpPr>
        <p:spPr>
          <a:xfrm>
            <a:off x="38050" y="412836"/>
            <a:ext cx="602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Visión de futuro de las ZBE</a:t>
            </a:r>
          </a:p>
        </p:txBody>
      </p:sp>
      <p:pic>
        <p:nvPicPr>
          <p:cNvPr id="8" name="Gràfic 7" descr="Mà oberta amb planta">
            <a:extLst>
              <a:ext uri="{FF2B5EF4-FFF2-40B4-BE49-F238E27FC236}">
                <a16:creationId xmlns:a16="http://schemas.microsoft.com/office/drawing/2014/main" id="{5CD9BE48-993A-4DBA-831F-553E5D5E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2096" y="370283"/>
            <a:ext cx="504000" cy="504000"/>
          </a:xfrm>
          <a:prstGeom prst="rect">
            <a:avLst/>
          </a:prstGeom>
        </p:spPr>
      </p:pic>
      <p:pic>
        <p:nvPicPr>
          <p:cNvPr id="21" name="Imagen 696954140">
            <a:extLst>
              <a:ext uri="{FF2B5EF4-FFF2-40B4-BE49-F238E27FC236}">
                <a16:creationId xmlns:a16="http://schemas.microsoft.com/office/drawing/2014/main" id="{5A863E81-EF91-4703-AA23-091C34BA8D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96" y="1075541"/>
            <a:ext cx="4842687" cy="34227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EDCD27-80A5-446C-9ECA-5B7882D7F97B}"/>
              </a:ext>
            </a:extLst>
          </p:cNvPr>
          <p:cNvSpPr/>
          <p:nvPr/>
        </p:nvSpPr>
        <p:spPr>
          <a:xfrm>
            <a:off x="119063" y="1075541"/>
            <a:ext cx="59404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Las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ZBE se deben integrar en el marco de las políticas de movilidad sostenible de los municipios, de las áreas metropolitanas y de las regiones.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Las políticas urbanas de movilidad deben estar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acompañadas por medidas estatales o europeas que vayan en la misma dirección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siendo en consecuencia, complementarias y necesarias: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Marco de referencia para el ámbito local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Apoyo económico</a:t>
            </a:r>
          </a:p>
          <a:p>
            <a:pPr marL="742950" lvl="1" indent="-285750" algn="just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Escenarios de limitación temporal del vehículo de combustión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En este contexto, es esencial desarrollar una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Agenda ZBE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que estreche progresivamente las restricciones de circulación y eviten incertidumbre entre la ciudadanía y esta pueda anticiparse al cambio. 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ectangle: cantonades arrodonides 23">
            <a:extLst>
              <a:ext uri="{FF2B5EF4-FFF2-40B4-BE49-F238E27FC236}">
                <a16:creationId xmlns:a16="http://schemas.microsoft.com/office/drawing/2014/main" id="{F798C34A-D2B0-4BE8-8301-451992841CD6}"/>
              </a:ext>
            </a:extLst>
          </p:cNvPr>
          <p:cNvSpPr/>
          <p:nvPr/>
        </p:nvSpPr>
        <p:spPr>
          <a:xfrm>
            <a:off x="6875888" y="4752753"/>
            <a:ext cx="4866001" cy="1419447"/>
          </a:xfrm>
          <a:prstGeom prst="roundRect">
            <a:avLst>
              <a:gd name="adj" fmla="val 644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343299"/>
              </a:buClr>
            </a:pPr>
            <a:r>
              <a:rPr lang="es-ES" sz="1500" i="1" dirty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es-ES" sz="1500" i="1" dirty="0" err="1">
                <a:solidFill>
                  <a:schemeClr val="tx1">
                    <a:lumMod val="75000"/>
                  </a:schemeClr>
                </a:solidFill>
              </a:rPr>
              <a:t>Mayor's</a:t>
            </a:r>
            <a:r>
              <a:rPr lang="es-ES" sz="1500" i="1" dirty="0">
                <a:solidFill>
                  <a:schemeClr val="tx1">
                    <a:lumMod val="75000"/>
                  </a:schemeClr>
                </a:solidFill>
              </a:rPr>
              <a:t> Transport </a:t>
            </a:r>
            <a:r>
              <a:rPr lang="es-ES" sz="1500" i="1" dirty="0" err="1">
                <a:solidFill>
                  <a:schemeClr val="tx1">
                    <a:lumMod val="75000"/>
                  </a:schemeClr>
                </a:solidFill>
              </a:rPr>
              <a:t>Strategy</a:t>
            </a:r>
            <a:r>
              <a:rPr lang="es-ES" sz="1500" i="1" dirty="0">
                <a:solidFill>
                  <a:schemeClr val="tx1">
                    <a:lumMod val="75000"/>
                  </a:schemeClr>
                </a:solidFill>
              </a:rPr>
              <a:t> 2018 de Londres establece un calendario de restricciones hasta el año 2050. Por su parte, ciudades como Ámsterdam o Bruselas están también siguiendo esta estrategia diseñando restricciones a medio o a largo </a:t>
            </a:r>
            <a:r>
              <a:rPr lang="es-ES" sz="1500" dirty="0">
                <a:solidFill>
                  <a:schemeClr val="tx1">
                    <a:lumMod val="75000"/>
                  </a:schemeClr>
                </a:solidFill>
              </a:rPr>
              <a:t>plazo.</a:t>
            </a:r>
          </a:p>
        </p:txBody>
      </p:sp>
    </p:spTree>
    <p:extLst>
      <p:ext uri="{BB962C8B-B14F-4D97-AF65-F5344CB8AC3E}">
        <p14:creationId xmlns:p14="http://schemas.microsoft.com/office/powerpoint/2010/main" val="168959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8" t="1059" r="12959" b="118"/>
          <a:stretch/>
        </p:blipFill>
        <p:spPr>
          <a:xfrm>
            <a:off x="460224" y="0"/>
            <a:ext cx="11330409" cy="68696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33193" y="6076191"/>
            <a:ext cx="2252348" cy="568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25"/>
              </a:lnSpc>
            </a:pPr>
            <a:r>
              <a:rPr lang="ca-ES" altLang="ca-ES" sz="4400" b="1" dirty="0" smtClean="0">
                <a:solidFill>
                  <a:srgbClr val="F23A3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GRACIAS</a:t>
            </a:r>
            <a:endParaRPr lang="ca-ES" altLang="ca-ES" sz="4400" b="1" dirty="0">
              <a:solidFill>
                <a:srgbClr val="F23A36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6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2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9063" y="1139255"/>
            <a:ext cx="6847221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343299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nueva</a:t>
            </a:r>
            <a:r>
              <a:rPr lang="es-ES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de Cambio Climático y Transición Energética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 a obligar a las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ciudades españolas de más de 50.000 habitantes a establecer Zonas de Bajas Emisiones urbanas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para la mejora de la calidad del aire y conseguir un ambiente más saludable para la ciudadanía de estas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148 áreas urbanas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b="1" dirty="0">
              <a:solidFill>
                <a:schemeClr val="tx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343299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escasa implementación de ZBE en España, junto con un calendario exigente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-que obliga a estas a ciudades a implementar  planes contra la contaminación urbana antes del año 2023-, supone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gran reto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343299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a Comisión de Transportes, Movilidad Sostenible y Seguridad Vial de la FEMP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en colaboración con  el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Área Metropolitana de Barcelona (AMB) ha elaborado una guía técnica para que sea de ayuda en el cumplimiento de esta obligación.</a:t>
            </a:r>
            <a:endParaRPr lang="ca-ES" dirty="0">
              <a:solidFill>
                <a:schemeClr val="tx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Agrupa 11">
            <a:extLst>
              <a:ext uri="{FF2B5EF4-FFF2-40B4-BE49-F238E27FC236}">
                <a16:creationId xmlns:a16="http://schemas.microsoft.com/office/drawing/2014/main" id="{5DD21BFC-B818-47DF-BA5E-5D7612B72A5A}"/>
              </a:ext>
            </a:extLst>
          </p:cNvPr>
          <p:cNvGrpSpPr/>
          <p:nvPr/>
        </p:nvGrpSpPr>
        <p:grpSpPr>
          <a:xfrm>
            <a:off x="0" y="404813"/>
            <a:ext cx="3568700" cy="542260"/>
            <a:chOff x="1296365" y="4912242"/>
            <a:chExt cx="3350063" cy="5422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74C409-4311-4DD0-B847-40ECD71121F5}"/>
                </a:ext>
              </a:extLst>
            </p:cNvPr>
            <p:cNvSpPr/>
            <p:nvPr/>
          </p:nvSpPr>
          <p:spPr>
            <a:xfrm>
              <a:off x="1296365" y="4912242"/>
              <a:ext cx="2892863" cy="542260"/>
            </a:xfrm>
            <a:prstGeom prst="rect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FE21750-4807-4156-B3DC-F2DECDABD1B1}"/>
                </a:ext>
              </a:extLst>
            </p:cNvPr>
            <p:cNvSpPr/>
            <p:nvPr/>
          </p:nvSpPr>
          <p:spPr>
            <a:xfrm>
              <a:off x="4189228" y="4912242"/>
              <a:ext cx="457200" cy="542260"/>
            </a:xfrm>
            <a:prstGeom prst="flowChartDelay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251D3548-6FEE-4457-A9AE-6ED39D8D12D0}"/>
              </a:ext>
            </a:extLst>
          </p:cNvPr>
          <p:cNvSpPr txBox="1"/>
          <p:nvPr/>
        </p:nvSpPr>
        <p:spPr>
          <a:xfrm>
            <a:off x="274158" y="440611"/>
            <a:ext cx="18673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3D9795B-1ABE-49E4-A100-8AA8B990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6"/>
          <a:stretch/>
        </p:blipFill>
        <p:spPr>
          <a:xfrm>
            <a:off x="7158789" y="1562859"/>
            <a:ext cx="4668254" cy="3052315"/>
          </a:xfrm>
          <a:prstGeom prst="roundRect">
            <a:avLst>
              <a:gd name="adj" fmla="val 5236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DA8D14-37BC-465D-9A22-61B327C23C08}"/>
              </a:ext>
            </a:extLst>
          </p:cNvPr>
          <p:cNvSpPr/>
          <p:nvPr/>
        </p:nvSpPr>
        <p:spPr>
          <a:xfrm>
            <a:off x="-3559175" y="27196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fontAlgn="base">
              <a:spcBef>
                <a:spcPts val="8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s-ES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7">
            <a:extLst>
              <a:ext uri="{FF2B5EF4-FFF2-40B4-BE49-F238E27FC236}">
                <a16:creationId xmlns:a16="http://schemas.microsoft.com/office/drawing/2014/main" id="{4E661E9C-254E-4E3D-943C-AFB502E58318}"/>
              </a:ext>
            </a:extLst>
          </p:cNvPr>
          <p:cNvSpPr/>
          <p:nvPr/>
        </p:nvSpPr>
        <p:spPr>
          <a:xfrm>
            <a:off x="119063" y="5277041"/>
            <a:ext cx="1180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La guía se ha basado a partir de la 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experiencia real del AMB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, que en conjunto con los ayuntamientos de Barcelona, Hospitalet de Llobregat, Sant Adrià del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Besòs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, Esplugues de Llobregat y Cornellà de Llobregat, ha implantado la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ZBE-Rondas de Barcelona.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Con una superficie aproximada de 100km</a:t>
            </a:r>
            <a:r>
              <a:rPr lang="es-ES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y 2 millones de residentes es la más grande del Sur de Europa.</a:t>
            </a:r>
            <a:endParaRPr lang="ca-ES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4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3</a:t>
            </a:fld>
            <a:endParaRPr lang="es-ES" dirty="0"/>
          </a:p>
        </p:txBody>
      </p:sp>
      <p:grpSp>
        <p:nvGrpSpPr>
          <p:cNvPr id="12" name="Agrupa 11">
            <a:extLst>
              <a:ext uri="{FF2B5EF4-FFF2-40B4-BE49-F238E27FC236}">
                <a16:creationId xmlns:a16="http://schemas.microsoft.com/office/drawing/2014/main" id="{5DD21BFC-B818-47DF-BA5E-5D7612B72A5A}"/>
              </a:ext>
            </a:extLst>
          </p:cNvPr>
          <p:cNvGrpSpPr/>
          <p:nvPr/>
        </p:nvGrpSpPr>
        <p:grpSpPr>
          <a:xfrm>
            <a:off x="0" y="404813"/>
            <a:ext cx="3568700" cy="542260"/>
            <a:chOff x="1296365" y="4912242"/>
            <a:chExt cx="3350063" cy="5422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74C409-4311-4DD0-B847-40ECD71121F5}"/>
                </a:ext>
              </a:extLst>
            </p:cNvPr>
            <p:cNvSpPr/>
            <p:nvPr/>
          </p:nvSpPr>
          <p:spPr>
            <a:xfrm>
              <a:off x="1296365" y="4912242"/>
              <a:ext cx="2892863" cy="542260"/>
            </a:xfrm>
            <a:prstGeom prst="rect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EFE21750-4807-4156-B3DC-F2DECDABD1B1}"/>
                </a:ext>
              </a:extLst>
            </p:cNvPr>
            <p:cNvSpPr/>
            <p:nvPr/>
          </p:nvSpPr>
          <p:spPr>
            <a:xfrm>
              <a:off x="4189228" y="4912242"/>
              <a:ext cx="457200" cy="542260"/>
            </a:xfrm>
            <a:prstGeom prst="flowChartDelay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251D3548-6FEE-4457-A9AE-6ED39D8D12D0}"/>
              </a:ext>
            </a:extLst>
          </p:cNvPr>
          <p:cNvSpPr txBox="1"/>
          <p:nvPr/>
        </p:nvSpPr>
        <p:spPr>
          <a:xfrm>
            <a:off x="263525" y="440611"/>
            <a:ext cx="17637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F2F2E-E644-4F36-B15F-68DF2055DA5B}"/>
              </a:ext>
            </a:extLst>
          </p:cNvPr>
          <p:cNvSpPr/>
          <p:nvPr/>
        </p:nvSpPr>
        <p:spPr>
          <a:xfrm>
            <a:off x="155238" y="1108593"/>
            <a:ext cx="6970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La Agencia Europea de Medio Ambiente ha cifrado en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38.500 muertes prematuras cada año en todo el estado debidas a la contaminación.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La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movilidad ya es el principal generador de gases de efecto invernadero.</a:t>
            </a: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El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escenario de pandemia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presiona, de nuevo al sistema de movilidad de nuestras ciudades por la desconfianza hacia el transporte público y el crecimiento del comercio electrónico.</a:t>
            </a: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endParaRPr lang="es-ES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Deben redoblarse los esfuerzos para iniciar la transición hacia un modelo de movilidad más sostenible,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que será una de las principales palancas de transformación social y económica. </a:t>
            </a:r>
            <a:endParaRPr lang="ca-ES" dirty="0">
              <a:solidFill>
                <a:schemeClr val="tx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BC60D563-7AA4-40A0-874B-7870E78AF30B}"/>
              </a:ext>
            </a:extLst>
          </p:cNvPr>
          <p:cNvSpPr/>
          <p:nvPr/>
        </p:nvSpPr>
        <p:spPr>
          <a:xfrm>
            <a:off x="7698427" y="947073"/>
            <a:ext cx="3616477" cy="4958462"/>
          </a:xfrm>
          <a:prstGeom prst="roundRect">
            <a:avLst>
              <a:gd name="adj" fmla="val 43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Comunicado “A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smarter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urban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vehicle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regulations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”. Comisión Europea 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Directiva 2008/50/CE del Parlamento Europeo y del Consejo, de 21 de mayo de 2008, relativa a la calidad del medio ambiente y a una atmósfera más limpia en Europa.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Acuerdo de París de 2015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Declaración de la Asamblea General de las Naciones Unidas de 25 de septiembre de 2015, por la que se adopta la Agenda 2030 para el desarrollo sostenible.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de choque de movilidad sostenible, segura y conectada en entornos urbanos y metropolitanos” del Plan de Recuperación, Transformación y Resiliencia de España.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Borrador del Plan Nacional Integrado de Energía y Clima (2021-2030).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Ley </a:t>
            </a:r>
            <a:r>
              <a:rPr lang="es-ES" sz="1400" b="1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Cambio Climático y Transición Energética.</a:t>
            </a:r>
            <a:endParaRPr lang="ca-ES" sz="14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C342C8-FCC8-4D04-8C10-32D74A66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4</a:t>
            </a:fld>
            <a:endParaRPr lang="es-ES"/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81FE0DD4-F9D6-423D-B618-C21C74B18D1A}"/>
              </a:ext>
            </a:extLst>
          </p:cNvPr>
          <p:cNvGrpSpPr/>
          <p:nvPr/>
        </p:nvGrpSpPr>
        <p:grpSpPr>
          <a:xfrm>
            <a:off x="-1" y="404813"/>
            <a:ext cx="4242391" cy="542260"/>
            <a:chOff x="1296365" y="4912242"/>
            <a:chExt cx="3350063" cy="5422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129E9A-2A3E-4F29-B26C-33D35DB6508C}"/>
                </a:ext>
              </a:extLst>
            </p:cNvPr>
            <p:cNvSpPr/>
            <p:nvPr/>
          </p:nvSpPr>
          <p:spPr>
            <a:xfrm>
              <a:off x="1296365" y="4912242"/>
              <a:ext cx="2892863" cy="542260"/>
            </a:xfrm>
            <a:prstGeom prst="rect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Diagrama de flux: retard 4">
              <a:extLst>
                <a:ext uri="{FF2B5EF4-FFF2-40B4-BE49-F238E27FC236}">
                  <a16:creationId xmlns:a16="http://schemas.microsoft.com/office/drawing/2014/main" id="{FDE54FA8-3037-47A8-9CC8-6BA547681B8C}"/>
                </a:ext>
              </a:extLst>
            </p:cNvPr>
            <p:cNvSpPr/>
            <p:nvPr/>
          </p:nvSpPr>
          <p:spPr>
            <a:xfrm>
              <a:off x="4189228" y="4912242"/>
              <a:ext cx="457200" cy="542260"/>
            </a:xfrm>
            <a:prstGeom prst="flowChartDelay">
              <a:avLst/>
            </a:prstGeom>
            <a:solidFill>
              <a:srgbClr val="343299"/>
            </a:solidFill>
            <a:ln>
              <a:solidFill>
                <a:srgbClr val="3432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6" name="QuadreDeText 5">
            <a:extLst>
              <a:ext uri="{FF2B5EF4-FFF2-40B4-BE49-F238E27FC236}">
                <a16:creationId xmlns:a16="http://schemas.microsoft.com/office/drawing/2014/main" id="{EA677682-0321-40CB-81BD-FA2FFA9107AF}"/>
              </a:ext>
            </a:extLst>
          </p:cNvPr>
          <p:cNvSpPr txBox="1"/>
          <p:nvPr/>
        </p:nvSpPr>
        <p:spPr>
          <a:xfrm>
            <a:off x="263525" y="440611"/>
            <a:ext cx="3747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Contenido básico de la guía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78D7C-04E0-4348-9D76-7871DE5C04BA}"/>
              </a:ext>
            </a:extLst>
          </p:cNvPr>
          <p:cNvSpPr/>
          <p:nvPr/>
        </p:nvSpPr>
        <p:spPr>
          <a:xfrm>
            <a:off x="2422505" y="1309994"/>
            <a:ext cx="90718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¿Qué es una zona de bajas emisiones?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Ámbito de aplicación y etapas de implementación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Instrumentos jurídicos de soporte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Señalización, plataforma de control y seguimiento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Participación, atención ciudadana, comunicación y sensibilización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Medidas complementarias para una alternativa sostenible de movilidad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2986BC"/>
              </a:buClr>
            </a:pPr>
            <a:r>
              <a:rPr lang="es-ES" sz="2200" b="1" dirty="0">
                <a:solidFill>
                  <a:schemeClr val="tx1">
                    <a:lumMod val="75000"/>
                  </a:schemeClr>
                </a:solidFill>
              </a:rPr>
              <a:t>Una visión de futuro de las ZBE</a:t>
            </a:r>
          </a:p>
        </p:txBody>
      </p:sp>
      <p:pic>
        <p:nvPicPr>
          <p:cNvPr id="10" name="Gràfic 9" descr="Ajuda">
            <a:extLst>
              <a:ext uri="{FF2B5EF4-FFF2-40B4-BE49-F238E27FC236}">
                <a16:creationId xmlns:a16="http://schemas.microsoft.com/office/drawing/2014/main" id="{F3C054D6-E39B-4A0C-A995-B1068324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26846" y="1238836"/>
            <a:ext cx="576000" cy="576000"/>
          </a:xfrm>
          <a:prstGeom prst="rect">
            <a:avLst/>
          </a:prstGeom>
        </p:spPr>
      </p:pic>
      <p:pic>
        <p:nvPicPr>
          <p:cNvPr id="12" name="Gràfic 11" descr="Mapa amb xinxeta">
            <a:extLst>
              <a:ext uri="{FF2B5EF4-FFF2-40B4-BE49-F238E27FC236}">
                <a16:creationId xmlns:a16="http://schemas.microsoft.com/office/drawing/2014/main" id="{44FB8A0C-A397-46B8-AC30-29C202FB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16213" y="1904001"/>
            <a:ext cx="576000" cy="576000"/>
          </a:xfrm>
          <a:prstGeom prst="rect">
            <a:avLst/>
          </a:prstGeom>
        </p:spPr>
      </p:pic>
      <p:pic>
        <p:nvPicPr>
          <p:cNvPr id="16" name="Gràfic 15" descr="Document">
            <a:extLst>
              <a:ext uri="{FF2B5EF4-FFF2-40B4-BE49-F238E27FC236}">
                <a16:creationId xmlns:a16="http://schemas.microsoft.com/office/drawing/2014/main" id="{59DF462B-A47B-4499-A801-7AAA06FF3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6213" y="2641836"/>
            <a:ext cx="576000" cy="576000"/>
          </a:xfrm>
          <a:prstGeom prst="rect">
            <a:avLst/>
          </a:prstGeom>
        </p:spPr>
      </p:pic>
      <p:pic>
        <p:nvPicPr>
          <p:cNvPr id="18" name="Gràfic 17" descr="Advertència">
            <a:extLst>
              <a:ext uri="{FF2B5EF4-FFF2-40B4-BE49-F238E27FC236}">
                <a16:creationId xmlns:a16="http://schemas.microsoft.com/office/drawing/2014/main" id="{6888B6F8-60C1-4BC6-A498-99B6D122B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16213" y="3346558"/>
            <a:ext cx="576000" cy="576000"/>
          </a:xfrm>
          <a:prstGeom prst="rect">
            <a:avLst/>
          </a:prstGeom>
        </p:spPr>
      </p:pic>
      <p:pic>
        <p:nvPicPr>
          <p:cNvPr id="22" name="Gràfic 21" descr="Reunió">
            <a:extLst>
              <a:ext uri="{FF2B5EF4-FFF2-40B4-BE49-F238E27FC236}">
                <a16:creationId xmlns:a16="http://schemas.microsoft.com/office/drawing/2014/main" id="{450406D5-5D91-4632-BF2B-13C84BB80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16213" y="4109480"/>
            <a:ext cx="576000" cy="576000"/>
          </a:xfrm>
          <a:prstGeom prst="rect">
            <a:avLst/>
          </a:prstGeom>
        </p:spPr>
      </p:pic>
      <p:pic>
        <p:nvPicPr>
          <p:cNvPr id="24" name="Gràfic 23" descr="Mà oberta amb planta">
            <a:extLst>
              <a:ext uri="{FF2B5EF4-FFF2-40B4-BE49-F238E27FC236}">
                <a16:creationId xmlns:a16="http://schemas.microsoft.com/office/drawing/2014/main" id="{23ACDEC0-48EA-4CEF-8864-B51BB23039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48112" y="5554931"/>
            <a:ext cx="576000" cy="576000"/>
          </a:xfrm>
          <a:prstGeom prst="rect">
            <a:avLst/>
          </a:prstGeom>
        </p:spPr>
      </p:pic>
      <p:pic>
        <p:nvPicPr>
          <p:cNvPr id="32" name="Gràfic 31" descr="Sostenibilitat">
            <a:extLst>
              <a:ext uri="{FF2B5EF4-FFF2-40B4-BE49-F238E27FC236}">
                <a16:creationId xmlns:a16="http://schemas.microsoft.com/office/drawing/2014/main" id="{AC38B5BD-02B9-4B2F-AAE3-3F6ABB70A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26846" y="4836597"/>
            <a:ext cx="576000" cy="576000"/>
          </a:xfrm>
          <a:prstGeom prst="rect">
            <a:avLst/>
          </a:prstGeom>
        </p:spPr>
      </p:pic>
      <p:cxnSp>
        <p:nvCxnSpPr>
          <p:cNvPr id="36" name="Connector recte 35">
            <a:extLst>
              <a:ext uri="{FF2B5EF4-FFF2-40B4-BE49-F238E27FC236}">
                <a16:creationId xmlns:a16="http://schemas.microsoft.com/office/drawing/2014/main" id="{2E34CEF3-3A5F-4F57-AE51-551716153462}"/>
              </a:ext>
            </a:extLst>
          </p:cNvPr>
          <p:cNvCxnSpPr/>
          <p:nvPr/>
        </p:nvCxnSpPr>
        <p:spPr>
          <a:xfrm>
            <a:off x="1648111" y="1882735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recte 36">
            <a:extLst>
              <a:ext uri="{FF2B5EF4-FFF2-40B4-BE49-F238E27FC236}">
                <a16:creationId xmlns:a16="http://schemas.microsoft.com/office/drawing/2014/main" id="{80512B33-C999-470C-9871-AA287273C70C}"/>
              </a:ext>
            </a:extLst>
          </p:cNvPr>
          <p:cNvCxnSpPr/>
          <p:nvPr/>
        </p:nvCxnSpPr>
        <p:spPr>
          <a:xfrm>
            <a:off x="1616212" y="2561090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recte 37">
            <a:extLst>
              <a:ext uri="{FF2B5EF4-FFF2-40B4-BE49-F238E27FC236}">
                <a16:creationId xmlns:a16="http://schemas.microsoft.com/office/drawing/2014/main" id="{B6DB6131-9FA8-43E6-85E7-EBCD0DAD1C55}"/>
              </a:ext>
            </a:extLst>
          </p:cNvPr>
          <p:cNvCxnSpPr/>
          <p:nvPr/>
        </p:nvCxnSpPr>
        <p:spPr>
          <a:xfrm>
            <a:off x="1589961" y="3282760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recte 38">
            <a:extLst>
              <a:ext uri="{FF2B5EF4-FFF2-40B4-BE49-F238E27FC236}">
                <a16:creationId xmlns:a16="http://schemas.microsoft.com/office/drawing/2014/main" id="{748BDA20-4F06-4F82-A3E2-B60FB9222C08}"/>
              </a:ext>
            </a:extLst>
          </p:cNvPr>
          <p:cNvCxnSpPr/>
          <p:nvPr/>
        </p:nvCxnSpPr>
        <p:spPr>
          <a:xfrm>
            <a:off x="1589961" y="4013783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recte 39">
            <a:extLst>
              <a:ext uri="{FF2B5EF4-FFF2-40B4-BE49-F238E27FC236}">
                <a16:creationId xmlns:a16="http://schemas.microsoft.com/office/drawing/2014/main" id="{F01776DF-41EB-41C5-9799-2AA2B3AF9917}"/>
              </a:ext>
            </a:extLst>
          </p:cNvPr>
          <p:cNvCxnSpPr/>
          <p:nvPr/>
        </p:nvCxnSpPr>
        <p:spPr>
          <a:xfrm>
            <a:off x="1589961" y="4734586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recte 40">
            <a:extLst>
              <a:ext uri="{FF2B5EF4-FFF2-40B4-BE49-F238E27FC236}">
                <a16:creationId xmlns:a16="http://schemas.microsoft.com/office/drawing/2014/main" id="{7C47A2B9-6E31-45CB-8620-9793CFCE65A8}"/>
              </a:ext>
            </a:extLst>
          </p:cNvPr>
          <p:cNvCxnSpPr/>
          <p:nvPr/>
        </p:nvCxnSpPr>
        <p:spPr>
          <a:xfrm>
            <a:off x="1589961" y="5493962"/>
            <a:ext cx="8640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8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C342C8-FCC8-4D04-8C10-32D74A66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5</a:t>
            </a:fld>
            <a:endParaRPr lang="es-ES"/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81FE0DD4-F9D6-423D-B618-C21C74B18D1A}"/>
              </a:ext>
            </a:extLst>
          </p:cNvPr>
          <p:cNvGrpSpPr/>
          <p:nvPr/>
        </p:nvGrpSpPr>
        <p:grpSpPr>
          <a:xfrm>
            <a:off x="-2" y="404813"/>
            <a:ext cx="6059490" cy="350099"/>
            <a:chOff x="1296365" y="4912242"/>
            <a:chExt cx="3086306" cy="542260"/>
          </a:xfrm>
          <a:solidFill>
            <a:srgbClr val="2986BC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129E9A-2A3E-4F29-B26C-33D35DB6508C}"/>
                </a:ext>
              </a:extLst>
            </p:cNvPr>
            <p:cNvSpPr/>
            <p:nvPr/>
          </p:nvSpPr>
          <p:spPr>
            <a:xfrm>
              <a:off x="1296365" y="4912242"/>
              <a:ext cx="2892863" cy="542260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Diagrama de flux: retard 4">
              <a:extLst>
                <a:ext uri="{FF2B5EF4-FFF2-40B4-BE49-F238E27FC236}">
                  <a16:creationId xmlns:a16="http://schemas.microsoft.com/office/drawing/2014/main" id="{FDE54FA8-3037-47A8-9CC8-6BA547681B8C}"/>
                </a:ext>
              </a:extLst>
            </p:cNvPr>
            <p:cNvSpPr/>
            <p:nvPr/>
          </p:nvSpPr>
          <p:spPr>
            <a:xfrm>
              <a:off x="4189228" y="4912242"/>
              <a:ext cx="193443" cy="542260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6" name="QuadreDeText 5">
            <a:extLst>
              <a:ext uri="{FF2B5EF4-FFF2-40B4-BE49-F238E27FC236}">
                <a16:creationId xmlns:a16="http://schemas.microsoft.com/office/drawing/2014/main" id="{EA677682-0321-40CB-81BD-FA2FFA9107AF}"/>
              </a:ext>
            </a:extLst>
          </p:cNvPr>
          <p:cNvSpPr txBox="1"/>
          <p:nvPr/>
        </p:nvSpPr>
        <p:spPr>
          <a:xfrm>
            <a:off x="468679" y="393405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¿Que es una ZBE?</a:t>
            </a:r>
          </a:p>
        </p:txBody>
      </p: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A75A6577-9BB7-46ED-B9BA-12BB15B84849}"/>
              </a:ext>
            </a:extLst>
          </p:cNvPr>
          <p:cNvSpPr/>
          <p:nvPr/>
        </p:nvSpPr>
        <p:spPr>
          <a:xfrm>
            <a:off x="119064" y="1064436"/>
            <a:ext cx="11809412" cy="9510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fontAlgn="base">
              <a:spcBef>
                <a:spcPts val="8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s-ES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Área delimitada por una Administración que, en ejercicio de sus competencias, restringe progresivamente el acceso, la circulación y el estacionamiento de vehículos para mejorar la calidad del aire y mitigar las emisiones de gases de efecto invernadero. </a:t>
            </a:r>
            <a:endParaRPr lang="ca-ES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87950-A33C-4DF2-9635-6D3E09E85B02}"/>
              </a:ext>
            </a:extLst>
          </p:cNvPr>
          <p:cNvSpPr/>
          <p:nvPr/>
        </p:nvSpPr>
        <p:spPr>
          <a:xfrm>
            <a:off x="6023770" y="5693236"/>
            <a:ext cx="566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Más de doscientas ciudades europeas de diez países, como Londres, Berlín o París, han implementado estas zonas.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68BF61-65EE-4821-926A-483E877A0705}"/>
              </a:ext>
            </a:extLst>
          </p:cNvPr>
          <p:cNvSpPr/>
          <p:nvPr/>
        </p:nvSpPr>
        <p:spPr>
          <a:xfrm>
            <a:off x="338700" y="5056438"/>
            <a:ext cx="2798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000" u="sng" dirty="0">
                <a:solidFill>
                  <a:srgbClr val="1F5D9F"/>
                </a:solidFill>
                <a:latin typeface="Calibri" panose="020F0502020204030204" pitchFamily="34" charset="0"/>
              </a:rPr>
              <a:t>https://urbanaccessregulations.eu/</a:t>
            </a:r>
            <a:endParaRPr lang="ca-ES" sz="1000" dirty="0"/>
          </a:p>
        </p:txBody>
      </p:sp>
      <p:pic>
        <p:nvPicPr>
          <p:cNvPr id="16" name="Gràfic 15" descr="Ajuda">
            <a:extLst>
              <a:ext uri="{FF2B5EF4-FFF2-40B4-BE49-F238E27FC236}">
                <a16:creationId xmlns:a16="http://schemas.microsoft.com/office/drawing/2014/main" id="{7446D57E-7FF9-4CEE-B401-4B9E68B3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21768" y="343282"/>
            <a:ext cx="468000" cy="46800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2F5932A-5243-49CB-88F3-EDE9B9A02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69" r="25528" b="23611"/>
          <a:stretch/>
        </p:blipFill>
        <p:spPr>
          <a:xfrm>
            <a:off x="338700" y="2317081"/>
            <a:ext cx="5439010" cy="2749166"/>
          </a:xfrm>
          <a:prstGeom prst="roundRect">
            <a:avLst>
              <a:gd name="adj" fmla="val 4300"/>
            </a:avLst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8E1281A-C368-4B18-8CAF-8133C7488862}"/>
              </a:ext>
            </a:extLst>
          </p:cNvPr>
          <p:cNvGrpSpPr/>
          <p:nvPr/>
        </p:nvGrpSpPr>
        <p:grpSpPr>
          <a:xfrm>
            <a:off x="6492285" y="2399641"/>
            <a:ext cx="4624013" cy="3134162"/>
            <a:chOff x="6498913" y="3195719"/>
            <a:chExt cx="4624013" cy="3134162"/>
          </a:xfrm>
        </p:grpSpPr>
        <p:pic>
          <p:nvPicPr>
            <p:cNvPr id="9" name="Imatge 8">
              <a:extLst>
                <a:ext uri="{FF2B5EF4-FFF2-40B4-BE49-F238E27FC236}">
                  <a16:creationId xmlns:a16="http://schemas.microsoft.com/office/drawing/2014/main" id="{1B64ADE0-ED1F-4399-BB86-1EDB0497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8913" y="3195719"/>
              <a:ext cx="2238687" cy="3134162"/>
            </a:xfrm>
            <a:prstGeom prst="roundRect">
              <a:avLst>
                <a:gd name="adj" fmla="val 5670"/>
              </a:avLst>
            </a:prstGeom>
          </p:spPr>
        </p:pic>
        <p:pic>
          <p:nvPicPr>
            <p:cNvPr id="11" name="Imatge 10">
              <a:extLst>
                <a:ext uri="{FF2B5EF4-FFF2-40B4-BE49-F238E27FC236}">
                  <a16:creationId xmlns:a16="http://schemas.microsoft.com/office/drawing/2014/main" id="{C2977AC4-9498-4F2C-BBFA-42138508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1374" y="3195719"/>
              <a:ext cx="2221552" cy="3134162"/>
            </a:xfrm>
            <a:prstGeom prst="roundRect">
              <a:avLst>
                <a:gd name="adj" fmla="val 6641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109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C342C8-FCC8-4D04-8C10-32D74A66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6</a:t>
            </a:fld>
            <a:endParaRPr lang="es-ES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62493778-6BA8-4121-B15F-684A0CC4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88" y="1903266"/>
            <a:ext cx="3355557" cy="2515026"/>
          </a:xfrm>
          <a:prstGeom prst="roundRect">
            <a:avLst>
              <a:gd name="adj" fmla="val 7811"/>
            </a:avLst>
          </a:prstGeom>
        </p:spPr>
      </p:pic>
      <p:grpSp>
        <p:nvGrpSpPr>
          <p:cNvPr id="29" name="Agrupa 28">
            <a:extLst>
              <a:ext uri="{FF2B5EF4-FFF2-40B4-BE49-F238E27FC236}">
                <a16:creationId xmlns:a16="http://schemas.microsoft.com/office/drawing/2014/main" id="{1E21763B-FA7A-495B-B8FB-7E790E479827}"/>
              </a:ext>
            </a:extLst>
          </p:cNvPr>
          <p:cNvGrpSpPr/>
          <p:nvPr/>
        </p:nvGrpSpPr>
        <p:grpSpPr>
          <a:xfrm>
            <a:off x="0" y="908680"/>
            <a:ext cx="2732567" cy="375111"/>
            <a:chOff x="263525" y="1252794"/>
            <a:chExt cx="3112867" cy="476621"/>
          </a:xfrm>
        </p:grpSpPr>
        <p:grpSp>
          <p:nvGrpSpPr>
            <p:cNvPr id="26" name="Agrupa 25">
              <a:extLst>
                <a:ext uri="{FF2B5EF4-FFF2-40B4-BE49-F238E27FC236}">
                  <a16:creationId xmlns:a16="http://schemas.microsoft.com/office/drawing/2014/main" id="{BB947E3E-72A5-4DC5-8005-BF9CE66C759D}"/>
                </a:ext>
              </a:extLst>
            </p:cNvPr>
            <p:cNvGrpSpPr/>
            <p:nvPr/>
          </p:nvGrpSpPr>
          <p:grpSpPr>
            <a:xfrm>
              <a:off x="263525" y="1252794"/>
              <a:ext cx="3112867" cy="476621"/>
              <a:chOff x="1296365" y="4912242"/>
              <a:chExt cx="3330043" cy="542260"/>
            </a:xfrm>
            <a:solidFill>
              <a:srgbClr val="2986BC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C99D67-B7D0-4536-B74C-AE884683D60B}"/>
                  </a:ext>
                </a:extLst>
              </p:cNvPr>
              <p:cNvSpPr/>
              <p:nvPr/>
            </p:nvSpPr>
            <p:spPr>
              <a:xfrm>
                <a:off x="1296365" y="4912242"/>
                <a:ext cx="2892863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8" name="Diagrama de flux: retard 27">
                <a:extLst>
                  <a:ext uri="{FF2B5EF4-FFF2-40B4-BE49-F238E27FC236}">
                    <a16:creationId xmlns:a16="http://schemas.microsoft.com/office/drawing/2014/main" id="{A9871F2D-7861-4BB4-9A61-69ECEE134341}"/>
                  </a:ext>
                </a:extLst>
              </p:cNvPr>
              <p:cNvSpPr/>
              <p:nvPr/>
            </p:nvSpPr>
            <p:spPr>
              <a:xfrm>
                <a:off x="4189228" y="4912242"/>
                <a:ext cx="437180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23" name="QuadreDeText 22">
              <a:extLst>
                <a:ext uri="{FF2B5EF4-FFF2-40B4-BE49-F238E27FC236}">
                  <a16:creationId xmlns:a16="http://schemas.microsoft.com/office/drawing/2014/main" id="{5EDA67EA-BAC9-460D-B5FD-BD286AFA6F41}"/>
                </a:ext>
              </a:extLst>
            </p:cNvPr>
            <p:cNvSpPr txBox="1"/>
            <p:nvPr/>
          </p:nvSpPr>
          <p:spPr>
            <a:xfrm>
              <a:off x="477385" y="1262562"/>
              <a:ext cx="2327838" cy="449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700" dirty="0">
                  <a:solidFill>
                    <a:schemeClr val="bg1"/>
                  </a:solidFill>
                </a:rPr>
                <a:t>Ámbito de aplicación</a:t>
              </a:r>
            </a:p>
          </p:txBody>
        </p:sp>
      </p:grpSp>
      <p:pic>
        <p:nvPicPr>
          <p:cNvPr id="1026" name="Picture 2" descr="ULEZ and Congestion Charge reinstated - Air Quality News">
            <a:extLst>
              <a:ext uri="{FF2B5EF4-FFF2-40B4-BE49-F238E27FC236}">
                <a16:creationId xmlns:a16="http://schemas.microsoft.com/office/drawing/2014/main" id="{F3422711-2C2C-4834-A281-4C82BB952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703" y="1828800"/>
            <a:ext cx="3094728" cy="2194713"/>
          </a:xfrm>
          <a:prstGeom prst="roundRect">
            <a:avLst>
              <a:gd name="adj" fmla="val 918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Agrupa 34">
            <a:extLst>
              <a:ext uri="{FF2B5EF4-FFF2-40B4-BE49-F238E27FC236}">
                <a16:creationId xmlns:a16="http://schemas.microsoft.com/office/drawing/2014/main" id="{0F528CB0-6BF2-465B-8B3C-FFF65BFB149B}"/>
              </a:ext>
            </a:extLst>
          </p:cNvPr>
          <p:cNvGrpSpPr/>
          <p:nvPr/>
        </p:nvGrpSpPr>
        <p:grpSpPr>
          <a:xfrm>
            <a:off x="-1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50E807-0B1A-429A-A510-A0F707437632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Diagrama de flux: retard 36">
              <a:extLst>
                <a:ext uri="{FF2B5EF4-FFF2-40B4-BE49-F238E27FC236}">
                  <a16:creationId xmlns:a16="http://schemas.microsoft.com/office/drawing/2014/main" id="{E7981827-DD1F-4A55-B522-192AA08D319C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972C51B9-ED9E-443B-915C-252E03D245C7}"/>
              </a:ext>
            </a:extLst>
          </p:cNvPr>
          <p:cNvSpPr txBox="1"/>
          <p:nvPr/>
        </p:nvSpPr>
        <p:spPr>
          <a:xfrm>
            <a:off x="184354" y="412836"/>
            <a:ext cx="4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Ámbito de aplicación y etapas de implementación</a:t>
            </a:r>
          </a:p>
        </p:txBody>
      </p:sp>
      <p:pic>
        <p:nvPicPr>
          <p:cNvPr id="40" name="Gràfic 39" descr="Mapa amb xinxeta">
            <a:extLst>
              <a:ext uri="{FF2B5EF4-FFF2-40B4-BE49-F238E27FC236}">
                <a16:creationId xmlns:a16="http://schemas.microsoft.com/office/drawing/2014/main" id="{20350A6F-CCE8-477C-B62F-9157B5BA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16336" y="332811"/>
            <a:ext cx="468000" cy="46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5BDE82-40F2-4470-A063-980071FB3040}"/>
              </a:ext>
            </a:extLst>
          </p:cNvPr>
          <p:cNvSpPr/>
          <p:nvPr/>
        </p:nvSpPr>
        <p:spPr>
          <a:xfrm>
            <a:off x="45161" y="4515742"/>
            <a:ext cx="56495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Toda la ciudad o toda el área metropolitana</a:t>
            </a:r>
          </a:p>
          <a:p>
            <a:pPr algn="ctr"/>
            <a:endParaRPr lang="es-ES" sz="14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Se recomienda establecer la mayor área posible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, con la posibilidad de excluir polígonos industriales. El esquema de restricciones, inicialmente, se circunscribe a vehículos sin distintivo ambiental sin ningún tipo de exención para residentes.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590CD7-0C68-4FAB-9E81-1C7A810D790C}"/>
              </a:ext>
            </a:extLst>
          </p:cNvPr>
          <p:cNvSpPr/>
          <p:nvPr/>
        </p:nvSpPr>
        <p:spPr>
          <a:xfrm>
            <a:off x="6176888" y="4487868"/>
            <a:ext cx="5570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Ámbitos urbanos reducidos </a:t>
            </a:r>
          </a:p>
          <a:p>
            <a:pPr algn="ctr"/>
            <a:endParaRPr lang="es-ES" sz="12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Cascos antiguos, zonas centrales o entornos sensibles: escuelas, residencias, hospitales...)</a:t>
            </a:r>
          </a:p>
          <a:p>
            <a:pPr algn="ctr"/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Deben presentar criterios de circulación más restrictivos, permitiendo únicamente la circulación a vehículos distintivo 0 (eléctricos e híbridos enchufables).</a:t>
            </a:r>
          </a:p>
        </p:txBody>
      </p:sp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36412F76-7DA9-46FE-9618-4E57B6B9D0BA}"/>
              </a:ext>
            </a:extLst>
          </p:cNvPr>
          <p:cNvSpPr/>
          <p:nvPr/>
        </p:nvSpPr>
        <p:spPr>
          <a:xfrm>
            <a:off x="8961992" y="1807573"/>
            <a:ext cx="2966483" cy="2232799"/>
          </a:xfrm>
          <a:prstGeom prst="roundRect">
            <a:avLst>
              <a:gd name="adj" fmla="val 87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fontAlgn="base">
              <a:spcBef>
                <a:spcPts val="8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restricción de circulación, se entiende como una condición necesaria para </a:t>
            </a:r>
            <a:r>
              <a:rPr lang="es-ES" sz="1400" b="1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recuperar espacio público ciudadano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 alcanzar objetivos relacionados con la movilidad saludable, equitativa y sostenible</a:t>
            </a:r>
            <a:r>
              <a:rPr lang="es-ES" sz="14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 ámbitos como los centros urbanos, zonas sensibles o puntos de concentración de población vulnerable.</a:t>
            </a:r>
          </a:p>
        </p:txBody>
      </p:sp>
    </p:spTree>
    <p:extLst>
      <p:ext uri="{BB962C8B-B14F-4D97-AF65-F5344CB8AC3E}">
        <p14:creationId xmlns:p14="http://schemas.microsoft.com/office/powerpoint/2010/main" val="335537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C342C8-FCC8-4D04-8C10-32D74A66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7</a:t>
            </a:fld>
            <a:endParaRPr lang="es-ES"/>
          </a:p>
        </p:txBody>
      </p:sp>
      <p:grpSp>
        <p:nvGrpSpPr>
          <p:cNvPr id="29" name="Agrupa 28">
            <a:extLst>
              <a:ext uri="{FF2B5EF4-FFF2-40B4-BE49-F238E27FC236}">
                <a16:creationId xmlns:a16="http://schemas.microsoft.com/office/drawing/2014/main" id="{1E21763B-FA7A-495B-B8FB-7E790E479827}"/>
              </a:ext>
            </a:extLst>
          </p:cNvPr>
          <p:cNvGrpSpPr/>
          <p:nvPr/>
        </p:nvGrpSpPr>
        <p:grpSpPr>
          <a:xfrm>
            <a:off x="0" y="908680"/>
            <a:ext cx="2732566" cy="375111"/>
            <a:chOff x="263525" y="1252794"/>
            <a:chExt cx="3112867" cy="476621"/>
          </a:xfrm>
        </p:grpSpPr>
        <p:grpSp>
          <p:nvGrpSpPr>
            <p:cNvPr id="26" name="Agrupa 25">
              <a:extLst>
                <a:ext uri="{FF2B5EF4-FFF2-40B4-BE49-F238E27FC236}">
                  <a16:creationId xmlns:a16="http://schemas.microsoft.com/office/drawing/2014/main" id="{BB947E3E-72A5-4DC5-8005-BF9CE66C759D}"/>
                </a:ext>
              </a:extLst>
            </p:cNvPr>
            <p:cNvGrpSpPr/>
            <p:nvPr/>
          </p:nvGrpSpPr>
          <p:grpSpPr>
            <a:xfrm>
              <a:off x="263525" y="1252794"/>
              <a:ext cx="3112867" cy="476621"/>
              <a:chOff x="1296365" y="4912242"/>
              <a:chExt cx="3330043" cy="542260"/>
            </a:xfrm>
            <a:solidFill>
              <a:srgbClr val="2986BC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C99D67-B7D0-4536-B74C-AE884683D60B}"/>
                  </a:ext>
                </a:extLst>
              </p:cNvPr>
              <p:cNvSpPr/>
              <p:nvPr/>
            </p:nvSpPr>
            <p:spPr>
              <a:xfrm>
                <a:off x="1296365" y="4912242"/>
                <a:ext cx="2892863" cy="5422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8" name="Diagrama de flux: retard 27">
                <a:extLst>
                  <a:ext uri="{FF2B5EF4-FFF2-40B4-BE49-F238E27FC236}">
                    <a16:creationId xmlns:a16="http://schemas.microsoft.com/office/drawing/2014/main" id="{A9871F2D-7861-4BB4-9A61-69ECEE134341}"/>
                  </a:ext>
                </a:extLst>
              </p:cNvPr>
              <p:cNvSpPr/>
              <p:nvPr/>
            </p:nvSpPr>
            <p:spPr>
              <a:xfrm>
                <a:off x="4189228" y="4912242"/>
                <a:ext cx="437180" cy="542260"/>
              </a:xfrm>
              <a:prstGeom prst="flowChartDelay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23" name="QuadreDeText 22">
              <a:extLst>
                <a:ext uri="{FF2B5EF4-FFF2-40B4-BE49-F238E27FC236}">
                  <a16:creationId xmlns:a16="http://schemas.microsoft.com/office/drawing/2014/main" id="{5EDA67EA-BAC9-460D-B5FD-BD286AFA6F41}"/>
                </a:ext>
              </a:extLst>
            </p:cNvPr>
            <p:cNvSpPr txBox="1"/>
            <p:nvPr/>
          </p:nvSpPr>
          <p:spPr>
            <a:xfrm>
              <a:off x="453160" y="1262562"/>
              <a:ext cx="2719718" cy="430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Etapas de implementación</a:t>
              </a:r>
            </a:p>
          </p:txBody>
        </p:sp>
      </p:grp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972C51B9-ED9E-443B-915C-252E03D245C7}"/>
              </a:ext>
            </a:extLst>
          </p:cNvPr>
          <p:cNvSpPr txBox="1"/>
          <p:nvPr/>
        </p:nvSpPr>
        <p:spPr>
          <a:xfrm>
            <a:off x="184354" y="367116"/>
            <a:ext cx="5875134" cy="46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</a:rPr>
              <a:t>Ámbito de aplicación y etapas de implementación</a:t>
            </a:r>
          </a:p>
        </p:txBody>
      </p:sp>
      <p:grpSp>
        <p:nvGrpSpPr>
          <p:cNvPr id="19" name="Agrupa 18">
            <a:extLst>
              <a:ext uri="{FF2B5EF4-FFF2-40B4-BE49-F238E27FC236}">
                <a16:creationId xmlns:a16="http://schemas.microsoft.com/office/drawing/2014/main" id="{E4B1FEF0-EE35-4D0A-88E8-BFE3AAC075A1}"/>
              </a:ext>
            </a:extLst>
          </p:cNvPr>
          <p:cNvGrpSpPr/>
          <p:nvPr/>
        </p:nvGrpSpPr>
        <p:grpSpPr>
          <a:xfrm>
            <a:off x="-1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0A45D8-4BB1-49C2-B16A-FDD6F6D1058A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Diagrama de flux: retard 20">
              <a:extLst>
                <a:ext uri="{FF2B5EF4-FFF2-40B4-BE49-F238E27FC236}">
                  <a16:creationId xmlns:a16="http://schemas.microsoft.com/office/drawing/2014/main" id="{6AA554DC-1F65-4045-B775-33D2D2E5F572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1D375C82-4D1A-4BA7-A089-9D3E90EFCA07}"/>
              </a:ext>
            </a:extLst>
          </p:cNvPr>
          <p:cNvSpPr txBox="1"/>
          <p:nvPr/>
        </p:nvSpPr>
        <p:spPr>
          <a:xfrm>
            <a:off x="184354" y="421980"/>
            <a:ext cx="4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Ámbito de aplicación y etapas de implementación</a:t>
            </a:r>
          </a:p>
        </p:txBody>
      </p:sp>
      <p:pic>
        <p:nvPicPr>
          <p:cNvPr id="24" name="Gràfic 23" descr="Mapa amb xinxeta">
            <a:extLst>
              <a:ext uri="{FF2B5EF4-FFF2-40B4-BE49-F238E27FC236}">
                <a16:creationId xmlns:a16="http://schemas.microsoft.com/office/drawing/2014/main" id="{E787D010-34B7-464B-B705-0F49F8A9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25480" y="323312"/>
            <a:ext cx="468000" cy="46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0C7FEE-3DB8-469C-9221-FB62DE54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215" y="1571661"/>
            <a:ext cx="834452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C342C8-FCC8-4D04-8C10-32D74A66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8</a:t>
            </a:fld>
            <a:endParaRPr lang="es-ES"/>
          </a:p>
        </p:txBody>
      </p:sp>
      <p:grpSp>
        <p:nvGrpSpPr>
          <p:cNvPr id="35" name="Agrupa 34">
            <a:extLst>
              <a:ext uri="{FF2B5EF4-FFF2-40B4-BE49-F238E27FC236}">
                <a16:creationId xmlns:a16="http://schemas.microsoft.com/office/drawing/2014/main" id="{0F528CB0-6BF2-465B-8B3C-FFF65BFB149B}"/>
              </a:ext>
            </a:extLst>
          </p:cNvPr>
          <p:cNvGrpSpPr/>
          <p:nvPr/>
        </p:nvGrpSpPr>
        <p:grpSpPr>
          <a:xfrm>
            <a:off x="-2" y="404811"/>
            <a:ext cx="6059490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50E807-0B1A-429A-A510-A0F707437632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Diagrama de flux: retard 36">
              <a:extLst>
                <a:ext uri="{FF2B5EF4-FFF2-40B4-BE49-F238E27FC236}">
                  <a16:creationId xmlns:a16="http://schemas.microsoft.com/office/drawing/2014/main" id="{E7981827-DD1F-4A55-B522-192AA08D319C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972C51B9-ED9E-443B-915C-252E03D245C7}"/>
              </a:ext>
            </a:extLst>
          </p:cNvPr>
          <p:cNvSpPr txBox="1"/>
          <p:nvPr/>
        </p:nvSpPr>
        <p:spPr>
          <a:xfrm>
            <a:off x="184354" y="431124"/>
            <a:ext cx="349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Instrumentos</a:t>
            </a:r>
            <a:r>
              <a:rPr lang="es-ES" dirty="0">
                <a:solidFill>
                  <a:schemeClr val="bg1"/>
                </a:solidFill>
              </a:rPr>
              <a:t> jurídicos de soporte</a:t>
            </a:r>
          </a:p>
        </p:txBody>
      </p:sp>
      <p:pic>
        <p:nvPicPr>
          <p:cNvPr id="14" name="Gràfic 13" descr="Document">
            <a:extLst>
              <a:ext uri="{FF2B5EF4-FFF2-40B4-BE49-F238E27FC236}">
                <a16:creationId xmlns:a16="http://schemas.microsoft.com/office/drawing/2014/main" id="{066C9ECC-0E8A-4734-983D-0EB19FE0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59488" y="367116"/>
            <a:ext cx="468000" cy="4680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F29AD53A-6992-4CA3-A254-312019609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1" y="1609344"/>
            <a:ext cx="3830760" cy="9110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672E46-86A3-4833-B7FB-351176B86A63}"/>
              </a:ext>
            </a:extLst>
          </p:cNvPr>
          <p:cNvSpPr/>
          <p:nvPr/>
        </p:nvSpPr>
        <p:spPr>
          <a:xfrm>
            <a:off x="539243" y="2737535"/>
            <a:ext cx="4462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Etiquetaje de vehículos según su potencial contaminante, DGT </a:t>
            </a:r>
          </a:p>
          <a:p>
            <a:pPr algn="ctr"/>
            <a:r>
              <a:rPr lang="es-ES" b="1" dirty="0">
                <a:solidFill>
                  <a:srgbClr val="343299"/>
                </a:solidFill>
              </a:rPr>
              <a:t>(Orden PCI/810/2018, de 27 de julio)</a:t>
            </a:r>
            <a:endParaRPr lang="es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F1A40-F900-4512-9079-14E42E4048A2}"/>
              </a:ext>
            </a:extLst>
          </p:cNvPr>
          <p:cNvSpPr/>
          <p:nvPr/>
        </p:nvSpPr>
        <p:spPr>
          <a:xfrm>
            <a:off x="5916168" y="31756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Ordenanza municipal reguladora 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14A6212A-1A43-4305-B7F0-59BEB0BA97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88" t="49333" r="17050" b="16667"/>
          <a:stretch/>
        </p:blipFill>
        <p:spPr>
          <a:xfrm>
            <a:off x="6693876" y="1214343"/>
            <a:ext cx="4370903" cy="17649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E66ACF-8CEF-4982-8B86-0E1E82A62416}"/>
              </a:ext>
            </a:extLst>
          </p:cNvPr>
          <p:cNvSpPr/>
          <p:nvPr/>
        </p:nvSpPr>
        <p:spPr>
          <a:xfrm>
            <a:off x="184355" y="3825682"/>
            <a:ext cx="558550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 sistema de etiquetaje estatal, empleado también en Alemania y Francia, supone una base de partida muy necesaria. Beneficios:</a:t>
            </a:r>
          </a:p>
          <a:p>
            <a:pPr algn="just"/>
            <a:endParaRPr lang="es-ES" sz="9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Elevado grado de conocimiento por parte de la población.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Armonización de las restricciones.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Sistema legalmente establecido (seguridad jurídica).</a:t>
            </a:r>
          </a:p>
          <a:p>
            <a:pPr marL="285750" indent="-285750" algn="just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Técnicamente robusto.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456DB-6860-4BF0-9C9D-2117CABD745F}"/>
              </a:ext>
            </a:extLst>
          </p:cNvPr>
          <p:cNvSpPr/>
          <p:nvPr/>
        </p:nvSpPr>
        <p:spPr>
          <a:xfrm>
            <a:off x="6345936" y="3664314"/>
            <a:ext cx="558253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Además del objeto de regulación, la finalidad, el ámbito de aplicación, la ordenanza contiene:</a:t>
            </a:r>
          </a:p>
          <a:p>
            <a:endParaRPr lang="es-ES" sz="9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Regulación de las medidas de intervención administrativa:</a:t>
            </a:r>
          </a:p>
          <a:p>
            <a:pPr marL="742950" lvl="1" indent="-285750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Vehículos con restricciones</a:t>
            </a:r>
          </a:p>
          <a:p>
            <a:pPr marL="742950" lvl="1" indent="-285750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Días y horario de la restricción de circulación</a:t>
            </a:r>
          </a:p>
          <a:p>
            <a:pPr marL="742950" lvl="1" indent="-285750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Autorizaciones y exenciones</a:t>
            </a:r>
          </a:p>
          <a:p>
            <a:pPr marL="742950" lvl="1" indent="-285750">
              <a:buClr>
                <a:srgbClr val="34329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Sistema de control del cumplimiento y efectos en la calidad del aire</a:t>
            </a:r>
          </a:p>
          <a:p>
            <a:pPr marL="285750" indent="-285750">
              <a:buClr>
                <a:srgbClr val="343299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Régimen sancionador la fecha de inicio de los efectos del capítulo cuatro.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D951654-74EB-49AE-86BE-4624C615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9</a:t>
            </a:fld>
            <a:endParaRPr lang="es-ES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86D5015D-F71F-4652-81DD-BB6589AD5F2C}"/>
              </a:ext>
            </a:extLst>
          </p:cNvPr>
          <p:cNvGrpSpPr/>
          <p:nvPr/>
        </p:nvGrpSpPr>
        <p:grpSpPr>
          <a:xfrm>
            <a:off x="-2" y="404811"/>
            <a:ext cx="6059489" cy="396000"/>
            <a:chOff x="1296365" y="4912240"/>
            <a:chExt cx="3153924" cy="613355"/>
          </a:xfrm>
          <a:solidFill>
            <a:srgbClr val="2986B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C8ACBE-EEB6-428A-89B5-73FD3A541DA9}"/>
                </a:ext>
              </a:extLst>
            </p:cNvPr>
            <p:cNvSpPr/>
            <p:nvPr/>
          </p:nvSpPr>
          <p:spPr>
            <a:xfrm>
              <a:off x="1296365" y="4912240"/>
              <a:ext cx="2964056" cy="613355"/>
            </a:xfrm>
            <a:prstGeom prst="rect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Diagrama de flux: retard 9">
              <a:extLst>
                <a:ext uri="{FF2B5EF4-FFF2-40B4-BE49-F238E27FC236}">
                  <a16:creationId xmlns:a16="http://schemas.microsoft.com/office/drawing/2014/main" id="{9E5E20CD-F6F4-463E-8088-E01FC4FAB6AB}"/>
                </a:ext>
              </a:extLst>
            </p:cNvPr>
            <p:cNvSpPr/>
            <p:nvPr/>
          </p:nvSpPr>
          <p:spPr>
            <a:xfrm>
              <a:off x="4260421" y="4912240"/>
              <a:ext cx="189868" cy="613355"/>
            </a:xfrm>
            <a:prstGeom prst="flowChartDelay">
              <a:avLst/>
            </a:prstGeom>
            <a:grpFill/>
            <a:ln>
              <a:solidFill>
                <a:srgbClr val="2986B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A556CDF6-90A2-4CDB-A3C8-14A0D2FFD8E8}"/>
              </a:ext>
            </a:extLst>
          </p:cNvPr>
          <p:cNvSpPr txBox="1"/>
          <p:nvPr/>
        </p:nvSpPr>
        <p:spPr>
          <a:xfrm>
            <a:off x="-16814" y="412836"/>
            <a:ext cx="3701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Instrumentos jurídicos de soporte</a:t>
            </a:r>
          </a:p>
        </p:txBody>
      </p:sp>
      <p:pic>
        <p:nvPicPr>
          <p:cNvPr id="12" name="Gràfic 11" descr="Document">
            <a:extLst>
              <a:ext uri="{FF2B5EF4-FFF2-40B4-BE49-F238E27FC236}">
                <a16:creationId xmlns:a16="http://schemas.microsoft.com/office/drawing/2014/main" id="{E997902A-6CB3-4B08-AC4B-B9760A6AC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68632" y="363091"/>
            <a:ext cx="468000" cy="46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9701C3-4413-4B4B-AEC9-5AF556BC29DC}"/>
              </a:ext>
            </a:extLst>
          </p:cNvPr>
          <p:cNvSpPr/>
          <p:nvPr/>
        </p:nvSpPr>
        <p:spPr>
          <a:xfrm>
            <a:off x="710511" y="4313106"/>
            <a:ext cx="4568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Reglamento del registro de </a:t>
            </a:r>
          </a:p>
          <a:p>
            <a:pPr algn="ctr"/>
            <a:r>
              <a:rPr lang="es-ES" b="1" dirty="0">
                <a:solidFill>
                  <a:srgbClr val="343299"/>
                </a:solidFill>
              </a:rPr>
              <a:t>vehículos autorizados y extranjeros</a:t>
            </a:r>
            <a:endParaRPr lang="ca-ES" b="1" dirty="0">
              <a:solidFill>
                <a:srgbClr val="34329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53A31-C3D6-4349-8FAF-CD83916284AF}"/>
              </a:ext>
            </a:extLst>
          </p:cNvPr>
          <p:cNvSpPr/>
          <p:nvPr/>
        </p:nvSpPr>
        <p:spPr>
          <a:xfrm>
            <a:off x="6490173" y="4774656"/>
            <a:ext cx="5095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43299"/>
                </a:solidFill>
              </a:rPr>
              <a:t>Ordenanza fiscal reguladora </a:t>
            </a:r>
          </a:p>
          <a:p>
            <a:pPr algn="ctr"/>
            <a:r>
              <a:rPr lang="es-ES" b="1" dirty="0">
                <a:solidFill>
                  <a:srgbClr val="343299"/>
                </a:solidFill>
              </a:rPr>
              <a:t>de la tasa para la gestión de las zonas</a:t>
            </a:r>
          </a:p>
          <a:p>
            <a:pPr algn="ctr"/>
            <a:r>
              <a:rPr lang="es-ES" b="1" dirty="0">
                <a:solidFill>
                  <a:srgbClr val="343299"/>
                </a:solidFill>
              </a:rPr>
              <a:t> de bajas emisiones</a:t>
            </a:r>
            <a:endParaRPr lang="ca-ES" b="1" dirty="0">
              <a:solidFill>
                <a:srgbClr val="34329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5E3436-2BC1-45AF-A6C3-E9D30D8C6C2B}"/>
              </a:ext>
            </a:extLst>
          </p:cNvPr>
          <p:cNvSpPr/>
          <p:nvPr/>
        </p:nvSpPr>
        <p:spPr>
          <a:xfrm>
            <a:off x="294638" y="5074871"/>
            <a:ext cx="5400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Necesario para hacer efectivas las restricciones de circulación y la automatización del control de los vehículos.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EB6F-3836-4333-AA4D-5F29A73A6809}"/>
              </a:ext>
            </a:extLst>
          </p:cNvPr>
          <p:cNvSpPr/>
          <p:nvPr/>
        </p:nvSpPr>
        <p:spPr>
          <a:xfrm>
            <a:off x="6301673" y="5758556"/>
            <a:ext cx="547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</a:schemeClr>
                </a:solidFill>
              </a:rPr>
              <a:t>Permite regular las tasas establecidas por el servicio asociado al registro de vehículos extranjeros y de los vehículos autorizados, así como las autorizaciones esporádicas.</a:t>
            </a:r>
            <a:endParaRPr lang="ca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E69C8D74-7E3F-4749-84A3-80442498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37" y="1351971"/>
            <a:ext cx="4419266" cy="26390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E6003D-4123-46C5-9D33-C8DCEE1B1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992" y="648826"/>
            <a:ext cx="3219474" cy="40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MB">
      <a:dk1>
        <a:srgbClr val="58585A"/>
      </a:dk1>
      <a:lt1>
        <a:srgbClr val="FFFFFF"/>
      </a:lt1>
      <a:dk2>
        <a:srgbClr val="1F497D"/>
      </a:dk2>
      <a:lt2>
        <a:srgbClr val="EEECE1"/>
      </a:lt2>
      <a:accent1>
        <a:srgbClr val="E42313"/>
      </a:accent1>
      <a:accent2>
        <a:srgbClr val="EF7B0B"/>
      </a:accent2>
      <a:accent3>
        <a:srgbClr val="FBBA26"/>
      </a:accent3>
      <a:accent4>
        <a:srgbClr val="80BA26"/>
      </a:accent4>
      <a:accent5>
        <a:srgbClr val="008BCB"/>
      </a:accent5>
      <a:accent6>
        <a:srgbClr val="A12786"/>
      </a:accent6>
      <a:hlink>
        <a:srgbClr val="AA4C02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10019</TotalTime>
  <Words>2027</Words>
  <Application>Microsoft Office PowerPoint</Application>
  <PresentationFormat>Pantalla panoràmica</PresentationFormat>
  <Paragraphs>175</Paragraphs>
  <Slides>18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Mangal</vt:lpstr>
      <vt:lpstr>Symbol</vt:lpstr>
      <vt:lpstr>Times New Roman</vt:lpstr>
      <vt:lpstr>Wingdings</vt:lpstr>
      <vt:lpstr>Tema de Office</vt:lpstr>
      <vt:lpstr>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GRC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Serra Juncosa</dc:creator>
  <cp:lastModifiedBy>Iglesias Perez, Marc</cp:lastModifiedBy>
  <cp:revision>946</cp:revision>
  <cp:lastPrinted>2018-12-12T09:17:36Z</cp:lastPrinted>
  <dcterms:created xsi:type="dcterms:W3CDTF">2013-11-28T18:27:46Z</dcterms:created>
  <dcterms:modified xsi:type="dcterms:W3CDTF">2021-06-11T10:57:45Z</dcterms:modified>
</cp:coreProperties>
</file>