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40" r:id="rId2"/>
    <p:sldId id="362" r:id="rId3"/>
    <p:sldId id="352" r:id="rId4"/>
    <p:sldId id="363" r:id="rId5"/>
    <p:sldId id="364" r:id="rId6"/>
    <p:sldId id="361" r:id="rId7"/>
    <p:sldId id="353" r:id="rId8"/>
    <p:sldId id="354" r:id="rId9"/>
    <p:sldId id="355" r:id="rId10"/>
    <p:sldId id="356" r:id="rId11"/>
    <p:sldId id="357" r:id="rId12"/>
    <p:sldId id="349" r:id="rId13"/>
    <p:sldId id="366" r:id="rId14"/>
    <p:sldId id="365" r:id="rId15"/>
    <p:sldId id="346" r:id="rId16"/>
    <p:sldId id="350" r:id="rId17"/>
  </p:sldIdLst>
  <p:sldSz cx="10693400" cy="7561263"/>
  <p:notesSz cx="6808788" cy="9940925"/>
  <p:defaultTextStyle>
    <a:defPPr>
      <a:defRPr lang="en-GB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, Charlotte Louise" initials="CBROWN" lastIdx="3" clrIdx="0"/>
  <p:cmAuthor id="1" name="ALTIERI, Elena" initials="altierie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E7FB8"/>
    <a:srgbClr val="66FF33"/>
    <a:srgbClr val="96CCEE"/>
    <a:srgbClr val="72BBE8"/>
    <a:srgbClr val="C4DAF4"/>
    <a:srgbClr val="418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5" autoAdjust="0"/>
    <p:restoredTop sz="94659" autoAdjust="0"/>
  </p:normalViewPr>
  <p:slideViewPr>
    <p:cSldViewPr snapToGrid="0">
      <p:cViewPr varScale="1">
        <p:scale>
          <a:sx n="59" d="100"/>
          <a:sy n="59" d="100"/>
        </p:scale>
        <p:origin x="-1164" y="-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8T10:48:46.400" idx="3">
    <p:pos x="8" y="-9"/>
    <p:text>here is where you start the speed management interventions 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altLang="en-US" dirty="0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04" y="0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793053D-C705-435C-85AA-A94E5C6D410B}" type="datetime3">
              <a:rPr lang="en-GB" altLang="en-US"/>
              <a:pPr/>
              <a:t>2 May, 2017</a:t>
            </a:fld>
            <a:endParaRPr lang="en-GB" alt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793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04" y="9441793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F90B4F1-D20D-408F-8073-91112E35B7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62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altLang="en-US" dirty="0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04" y="0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087005E-D593-4399-B55D-D2417E7CBC09}" type="datetime3">
              <a:rPr lang="en-GB" altLang="en-US"/>
              <a:pPr/>
              <a:t>2 May, 2017</a:t>
            </a:fld>
            <a:endParaRPr lang="en-GB" alt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6125"/>
            <a:ext cx="52720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66" y="4721699"/>
            <a:ext cx="5446057" cy="44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93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04" y="9441793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6C3CBF1F-A7E5-4FC0-82A9-5DB438EEDD9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492684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 dirty="0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477791-0539-4029-90D9-8E3DB483B838}" type="datetime3">
              <a:rPr lang="en-GB" altLang="en-US"/>
              <a:pPr/>
              <a:t>2 May, 2017</a:t>
            </a:fld>
            <a:endParaRPr lang="en-GB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60269-72E7-4308-A1ED-331E48CA7B1C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9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6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6885650"/>
            <a:ext cx="2495127" cy="525088"/>
          </a:xfrm>
          <a:prstGeom prst="rect">
            <a:avLst/>
          </a:prstGeom>
          <a:ln/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885651"/>
            <a:ext cx="10693400" cy="675613"/>
          </a:xfrm>
          <a:prstGeom prst="rect">
            <a:avLst/>
          </a:prstGeom>
          <a:ln/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  <a:ln/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fld id="{5C45C382-2564-43F0-AF15-E1B75FE0B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2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2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7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8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00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63" y="7085013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/>
            <a:r>
              <a:rPr lang="en-GB" altLang="en-US" sz="1400" dirty="0" smtClean="0">
                <a:solidFill>
                  <a:srgbClr val="96CCEE"/>
                </a:solidFill>
                <a:latin typeface="Arial Narrow" pitchFamily="34" charset="0"/>
              </a:rPr>
              <a:t>4</a:t>
            </a:r>
            <a:r>
              <a:rPr lang="en-GB" altLang="en-US" sz="1400" baseline="30000" dirty="0" smtClean="0">
                <a:solidFill>
                  <a:srgbClr val="96CCEE"/>
                </a:solidFill>
                <a:latin typeface="Arial Narrow" pitchFamily="34" charset="0"/>
              </a:rPr>
              <a:t>TH</a:t>
            </a:r>
            <a:r>
              <a:rPr lang="en-GB" altLang="en-US" sz="1400" dirty="0" smtClean="0">
                <a:solidFill>
                  <a:srgbClr val="96CCEE"/>
                </a:solidFill>
                <a:latin typeface="Arial Narrow" pitchFamily="34" charset="0"/>
              </a:rPr>
              <a:t> UNRS</a:t>
            </a:r>
            <a:r>
              <a:rPr lang="en-GB" altLang="en-US" sz="1400" baseline="0" dirty="0" smtClean="0">
                <a:solidFill>
                  <a:srgbClr val="96CCEE"/>
                </a:solidFill>
                <a:latin typeface="Arial Narrow" pitchFamily="34" charset="0"/>
              </a:rPr>
              <a:t> Week</a:t>
            </a:r>
            <a:r>
              <a:rPr lang="en-GB" altLang="en-US" sz="1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baseline="12000" dirty="0">
                <a:solidFill>
                  <a:schemeClr val="bg1"/>
                </a:solidFill>
                <a:latin typeface="Arial Narrow" pitchFamily="34" charset="0"/>
              </a:rPr>
              <a:t>|</a:t>
            </a:r>
            <a:r>
              <a:rPr lang="en-GB" altLang="en-US" sz="1400" dirty="0">
                <a:solidFill>
                  <a:srgbClr val="96CCEE"/>
                </a:solidFill>
                <a:latin typeface="Arial Narrow" pitchFamily="34" charset="0"/>
              </a:rPr>
              <a:t>  </a:t>
            </a:r>
            <a:fld id="{A3E0A321-D573-4E21-A2E6-DA1E521349F1}" type="datetime4">
              <a:rPr lang="en-GB" altLang="en-US" sz="1400" b="0">
                <a:solidFill>
                  <a:srgbClr val="96CCEE"/>
                </a:solidFill>
                <a:latin typeface="Arial Narrow" pitchFamily="34" charset="0"/>
              </a:rPr>
              <a:pPr algn="l" rtl="0"/>
              <a:t>02 May 2017</a:t>
            </a:fld>
            <a:endParaRPr lang="en-GB" altLang="en-US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/>
            <a:fld id="{27058DE6-0C66-4AD2-B4A5-2F022233B2B2}" type="slidenum">
              <a:rPr lang="ar-SA" altLang="en-US" sz="1700">
                <a:solidFill>
                  <a:srgbClr val="72BBE8"/>
                </a:solidFill>
                <a:latin typeface="Arial Narrow" pitchFamily="34" charset="0"/>
              </a:rPr>
              <a:pPr rtl="0"/>
              <a:t>‹#›</a:t>
            </a:fld>
            <a:r>
              <a:rPr lang="en-GB" altLang="en-US" sz="1700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400" baseline="14000" dirty="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unroadsafetyweek.org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who.int/roadsafety/week/2017/e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who.int/violence_injury_prevention/road_traffic/e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89" y="5578473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779463" y="947453"/>
            <a:ext cx="9134475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Fourth UN Global </a:t>
            </a:r>
          </a:p>
          <a:p>
            <a:r>
              <a:rPr lang="en-US" altLang="en-US" dirty="0" smtClean="0"/>
              <a:t>Road Safety Week </a:t>
            </a:r>
          </a:p>
        </p:txBody>
      </p:sp>
      <p:pic>
        <p:nvPicPr>
          <p:cNvPr id="5" name="Picture 2" descr="C:\Users\sminkeyl\AppData\Local\Microsoft\Windows\Temporary Internet Files\Content.Outlook\WGXW2XHJ\SaveLives-SlowDown-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98" y="3195028"/>
            <a:ext cx="5883512" cy="163641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952" y="1602211"/>
            <a:ext cx="9414998" cy="195198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Vehicle safety technologies can greatly help improve safety on the road.</a:t>
            </a:r>
          </a:p>
          <a:p>
            <a:pPr>
              <a:buClr>
                <a:srgbClr val="0070C0"/>
              </a:buClr>
            </a:pPr>
            <a:endParaRPr lang="en-GB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Intelligent speed assistance (ISA) 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Autonomous emergency braking (AEB) – city, inter-urban and pedestrian.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cbrown\Pictures\In-vehicle t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08" y="3638041"/>
            <a:ext cx="6432250" cy="28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2" y="284073"/>
            <a:ext cx="10106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952" y="1602211"/>
            <a:ext cx="4595347" cy="34293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rtl="0">
              <a:buClr>
                <a:srgbClr val="0070C0"/>
              </a:buClr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Mass media campaigns linked to the other approaches to speed management: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raise awareness about the dangers of speeding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gain greater public support for new legislation, stricter enforcement and stronger penalties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2" y="229349"/>
            <a:ext cx="10096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3" y="1687005"/>
            <a:ext cx="4003215" cy="4756928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5" y="1522413"/>
            <a:ext cx="9825488" cy="122941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300 events are registered events in more than 100 countries.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4400" dirty="0" smtClean="0"/>
              <a:t>Fourth UN Global Road Safety Week:  registered events </a:t>
            </a:r>
            <a:endParaRPr lang="en-GB" sz="4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77" y="2026926"/>
            <a:ext cx="8195094" cy="4139914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4" y="1522413"/>
            <a:ext cx="4321895" cy="5084762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Examples, among others, 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Down Days: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Belarus, Belgium, Benin, Botswana, Colombia, India, Malaysia, Nepal, Qatar, Spain, Trinidad and Tobago, Tunisia, Viet Nam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Campaigns around schools: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Brazil, </a:t>
            </a:r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Cameroon, China, Fiji, Gambia, Jordan, Morocco, Romania, South Africa, Uganda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4400" dirty="0" smtClean="0"/>
              <a:t>Fourth UN Global Road Safety Week: select events </a:t>
            </a:r>
            <a:endParaRPr lang="en-GB" sz="4400" dirty="0"/>
          </a:p>
        </p:txBody>
      </p:sp>
      <p:pic>
        <p:nvPicPr>
          <p:cNvPr id="1026" name="Picture 2" descr="\\WIMS.who.int\HQ\GVA11\Home\CBROWN\My Documents\Jordan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37900" r="70" b="14273"/>
          <a:stretch/>
        </p:blipFill>
        <p:spPr bwMode="auto">
          <a:xfrm>
            <a:off x="4913360" y="3597214"/>
            <a:ext cx="2833161" cy="1806683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5" y="1537419"/>
            <a:ext cx="3023827" cy="188726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50" y="4488790"/>
            <a:ext cx="2516302" cy="199581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92" y="1479231"/>
            <a:ext cx="3838815" cy="5084762"/>
          </a:xfrm>
        </p:spPr>
        <p:txBody>
          <a:bodyPr/>
          <a:lstStyle/>
          <a:p>
            <a:pPr lvl="1"/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with Parliamentarians: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Armenia, Australia,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Moldova, Myanmar, Thailand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Ukraine, United Kingdom 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Symposia:</a:t>
            </a:r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Montenegro, Nigeria, Philippines, Poland, Sierra Leone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Vigils for road traffic victim:</a:t>
            </a:r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Ireland, Mauritius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4400" dirty="0" smtClean="0"/>
              <a:t>Fourth UN Global Road Safety Week: select events </a:t>
            </a:r>
            <a:endParaRPr lang="en-GB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17" y="4371596"/>
            <a:ext cx="2950233" cy="2158421"/>
          </a:xfrm>
          <a:prstGeom prst="rect">
            <a:avLst/>
          </a:prstGeom>
          <a:ln w="254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25" y="1681536"/>
            <a:ext cx="3043799" cy="1846667"/>
          </a:xfrm>
          <a:prstGeom prst="rect">
            <a:avLst/>
          </a:prstGeom>
          <a:ln w="254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81" y="2790523"/>
            <a:ext cx="3121800" cy="2040269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79913"/>
          </a:xfrm>
        </p:spPr>
        <p:txBody>
          <a:bodyPr/>
          <a:lstStyle/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Resources </a:t>
            </a:r>
            <a:endParaRPr lang="en-US" sz="4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19" y="1467940"/>
            <a:ext cx="9431448" cy="552219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0" lvl="1">
              <a:buClr>
                <a:srgbClr val="FFCC00"/>
              </a:buClr>
            </a:pPr>
            <a:r>
              <a:rPr lang="en-US" sz="2000" dirty="0" smtClean="0">
                <a:solidFill>
                  <a:srgbClr val="0070C0"/>
                </a:solidFill>
                <a:latin typeface="+mn-lt"/>
                <a:cs typeface="+mn-cs"/>
              </a:rPr>
              <a:t>WHO materials:</a:t>
            </a:r>
            <a:endParaRPr lang="en-US" sz="20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0" lvl="1">
              <a:buClr>
                <a:srgbClr val="FFCC00"/>
              </a:buClr>
            </a:pPr>
            <a:r>
              <a:rPr lang="en-US" sz="2000" b="0" dirty="0" smtClean="0">
                <a:latin typeface="+mn-lt"/>
                <a:cs typeface="+mn-cs"/>
                <a:hlinkClick r:id="rId2"/>
              </a:rPr>
              <a:t>http</a:t>
            </a:r>
            <a:r>
              <a:rPr lang="en-US" sz="2000" b="0" dirty="0">
                <a:latin typeface="+mn-lt"/>
                <a:cs typeface="+mn-cs"/>
                <a:hlinkClick r:id="rId2"/>
              </a:rPr>
              <a:t>://www.who.int/roadsafety/week/2017/en</a:t>
            </a:r>
            <a:r>
              <a:rPr lang="en-US" sz="2000" b="0" dirty="0" smtClean="0">
                <a:latin typeface="+mn-lt"/>
                <a:cs typeface="+mn-cs"/>
                <a:hlinkClick r:id="rId2"/>
              </a:rPr>
              <a:t>/</a:t>
            </a:r>
            <a:endParaRPr lang="en-US" sz="2000" b="0" dirty="0">
              <a:latin typeface="+mn-lt"/>
              <a:cs typeface="+mn-cs"/>
            </a:endParaRPr>
          </a:p>
          <a:p>
            <a:pPr marL="0" lvl="1">
              <a:buClr>
                <a:srgbClr val="0070C0"/>
              </a:buClr>
            </a:pPr>
            <a:r>
              <a:rPr lang="en-US" sz="2000" b="0" i="1" dirty="0" smtClean="0">
                <a:latin typeface="+mn-lt"/>
                <a:cs typeface="+mn-cs"/>
              </a:rPr>
              <a:t>Managing </a:t>
            </a:r>
            <a:r>
              <a:rPr lang="en-US" sz="2000" b="0" i="1" dirty="0">
                <a:latin typeface="+mn-lt"/>
                <a:cs typeface="+mn-cs"/>
              </a:rPr>
              <a:t>speed</a:t>
            </a:r>
            <a:r>
              <a:rPr lang="en-US" sz="2000" b="0" dirty="0">
                <a:latin typeface="+mn-lt"/>
                <a:cs typeface="+mn-cs"/>
              </a:rPr>
              <a:t>   </a:t>
            </a:r>
          </a:p>
          <a:p>
            <a:pPr marL="0" lvl="1">
              <a:buClr>
                <a:srgbClr val="0070C0"/>
              </a:buClr>
            </a:pPr>
            <a:r>
              <a:rPr lang="en-GB" sz="2000" b="0" i="1" dirty="0" smtClean="0">
                <a:latin typeface="+mn-lt"/>
                <a:cs typeface="+mn-cs"/>
              </a:rPr>
              <a:t>Managing speed</a:t>
            </a:r>
            <a:r>
              <a:rPr lang="en-GB" sz="2000" b="0" dirty="0" smtClean="0">
                <a:latin typeface="+mn-lt"/>
                <a:cs typeface="+mn-cs"/>
              </a:rPr>
              <a:t> infographic</a:t>
            </a:r>
            <a:endParaRPr lang="en-US" sz="2000" b="0" dirty="0" smtClean="0">
              <a:latin typeface="+mn-lt"/>
              <a:cs typeface="+mn-cs"/>
            </a:endParaRPr>
          </a:p>
          <a:p>
            <a:pPr marL="0" lvl="1">
              <a:buClr>
                <a:srgbClr val="0070C0"/>
              </a:buClr>
            </a:pPr>
            <a:r>
              <a:rPr lang="en-US" sz="2000" b="0" i="1" dirty="0" smtClean="0">
                <a:latin typeface="+mn-lt"/>
                <a:cs typeface="+mn-cs"/>
              </a:rPr>
              <a:t>Slow </a:t>
            </a:r>
            <a:r>
              <a:rPr lang="en-US" sz="2000" b="0" i="1" dirty="0">
                <a:latin typeface="+mn-lt"/>
                <a:cs typeface="+mn-cs"/>
              </a:rPr>
              <a:t>Down Days: a toolkit for organizers </a:t>
            </a:r>
          </a:p>
          <a:p>
            <a:pPr marL="0" lvl="1">
              <a:buClr>
                <a:srgbClr val="FFCC00"/>
              </a:buClr>
            </a:pPr>
            <a:endParaRPr lang="en-US" sz="20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0" lvl="1">
              <a:buClr>
                <a:srgbClr val="FFCC00"/>
              </a:buClr>
            </a:pPr>
            <a:r>
              <a:rPr lang="en-US" sz="2000" dirty="0" smtClean="0">
                <a:solidFill>
                  <a:srgbClr val="0070C0"/>
                </a:solidFill>
                <a:latin typeface="+mn-lt"/>
                <a:cs typeface="+mn-cs"/>
              </a:rPr>
              <a:t>UN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global road safety week web site:</a:t>
            </a:r>
          </a:p>
          <a:p>
            <a:pPr marL="0" lvl="2">
              <a:buClr>
                <a:srgbClr val="FFCC00"/>
              </a:buClr>
            </a:pPr>
            <a:r>
              <a:rPr lang="en-US" sz="2000" b="0" dirty="0" smtClean="0">
                <a:latin typeface="+mn-lt"/>
                <a:cs typeface="+mn-cs"/>
                <a:hlinkClick r:id="rId3"/>
              </a:rPr>
              <a:t>https</a:t>
            </a:r>
            <a:r>
              <a:rPr lang="en-US" sz="2000" b="0" dirty="0">
                <a:latin typeface="+mn-lt"/>
                <a:cs typeface="+mn-cs"/>
                <a:hlinkClick r:id="rId3"/>
              </a:rPr>
              <a:t>://www.unroadsafetyweek.org</a:t>
            </a:r>
            <a:endParaRPr lang="en-US" sz="2000" b="0" dirty="0">
              <a:latin typeface="+mn-lt"/>
              <a:cs typeface="+mn-cs"/>
            </a:endParaRPr>
          </a:p>
          <a:p>
            <a:pPr marL="0" lvl="2">
              <a:buClr>
                <a:srgbClr val="0070C0"/>
              </a:buClr>
            </a:pPr>
            <a:r>
              <a:rPr lang="en-US" sz="2000" b="0" dirty="0">
                <a:latin typeface="+mn-lt"/>
                <a:cs typeface="+mn-cs"/>
              </a:rPr>
              <a:t>Solutions: safe people, safe vehicles, safe roads</a:t>
            </a:r>
          </a:p>
          <a:p>
            <a:pPr marL="0" lvl="2">
              <a:buClr>
                <a:srgbClr val="0070C0"/>
              </a:buClr>
            </a:pPr>
            <a:r>
              <a:rPr lang="en-US" sz="2000" b="0" dirty="0">
                <a:latin typeface="+mn-lt"/>
                <a:cs typeface="+mn-cs"/>
              </a:rPr>
              <a:t>Global calendar of events</a:t>
            </a:r>
          </a:p>
          <a:p>
            <a:pPr marL="0" lvl="2">
              <a:buClr>
                <a:srgbClr val="0070C0"/>
              </a:buClr>
            </a:pPr>
            <a:r>
              <a:rPr lang="en-US" sz="2000" b="0" dirty="0">
                <a:latin typeface="+mn-lt"/>
                <a:cs typeface="+mn-cs"/>
              </a:rPr>
              <a:t>Logos/slogans and signboards</a:t>
            </a:r>
          </a:p>
          <a:p>
            <a:pPr marL="0" lvl="2">
              <a:buClr>
                <a:srgbClr val="0070C0"/>
              </a:buClr>
            </a:pPr>
            <a:r>
              <a:rPr lang="en-US" sz="2000" b="0" dirty="0">
                <a:latin typeface="+mn-lt"/>
                <a:cs typeface="+mn-cs"/>
              </a:rPr>
              <a:t>Stories and news   </a:t>
            </a:r>
          </a:p>
          <a:p>
            <a:pPr marL="0" lvl="1">
              <a:buClr>
                <a:srgbClr val="FFCC00"/>
              </a:buClr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lvl="1">
              <a:buClr>
                <a:srgbClr val="FFCC00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WHO </a:t>
            </a:r>
            <a:r>
              <a:rPr lang="en-US" sz="2000" i="1" dirty="0" smtClean="0">
                <a:solidFill>
                  <a:srgbClr val="0070C0"/>
                </a:solidFill>
              </a:rPr>
              <a:t>Save </a:t>
            </a:r>
            <a:r>
              <a:rPr lang="en-US" sz="2000" i="1" dirty="0">
                <a:solidFill>
                  <a:srgbClr val="0070C0"/>
                </a:solidFill>
              </a:rPr>
              <a:t>LIVES </a:t>
            </a:r>
            <a:r>
              <a:rPr lang="en-US" sz="2000" dirty="0" smtClean="0">
                <a:solidFill>
                  <a:srgbClr val="0070C0"/>
                </a:solidFill>
              </a:rPr>
              <a:t>package:</a:t>
            </a:r>
            <a:endParaRPr lang="en-US" sz="2000" dirty="0">
              <a:solidFill>
                <a:srgbClr val="0070C0"/>
              </a:solidFill>
            </a:endParaRPr>
          </a:p>
          <a:p>
            <a:pPr marL="0" lvl="1">
              <a:buClr>
                <a:srgbClr val="FFCC00"/>
              </a:buClr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2000" b="0" dirty="0">
                <a:latin typeface="+mn-lt"/>
                <a:cs typeface="+mn-cs"/>
                <a:hlinkClick r:id="rId4"/>
              </a:rPr>
              <a:t>http://www.who.int/violence_injury_prevention/road_traffic/en/</a:t>
            </a:r>
            <a:endParaRPr lang="en-US" sz="2000" b="0" dirty="0">
              <a:latin typeface="+mn-lt"/>
              <a:cs typeface="+mn-cs"/>
            </a:endParaRPr>
          </a:p>
          <a:p>
            <a:pPr marL="0" lvl="1">
              <a:buClr>
                <a:srgbClr val="FFCC00"/>
              </a:buClr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buClr>
                <a:srgbClr val="FFCC00"/>
              </a:buClr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buClr>
                <a:srgbClr val="FFCC00"/>
              </a:buClr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86" y="1467940"/>
            <a:ext cx="1455232" cy="200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542" y="1467940"/>
            <a:ext cx="1442590" cy="196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49" y="3615230"/>
            <a:ext cx="2243150" cy="134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3411" r="2791"/>
          <a:stretch/>
        </p:blipFill>
        <p:spPr>
          <a:xfrm>
            <a:off x="7782002" y="5088774"/>
            <a:ext cx="2601130" cy="1486657"/>
          </a:xfrm>
          <a:prstGeom prst="rect">
            <a:avLst/>
          </a:prstGeom>
          <a:effectLst>
            <a:outerShdw blurRad="215900" dist="38100" dir="2700000" sx="104000" sy="104000" algn="tl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0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8" y="1758706"/>
            <a:ext cx="8972197" cy="4334363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8025"/>
            <a:ext cx="10693400" cy="1365250"/>
          </a:xfrm>
        </p:spPr>
        <p:txBody>
          <a:bodyPr/>
          <a:lstStyle/>
          <a:p>
            <a:r>
              <a:rPr lang="en-GB" dirty="0" smtClean="0"/>
              <a:t>Road traffic injuries: 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12" y="1522413"/>
            <a:ext cx="9906635" cy="50847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000" dirty="0" smtClean="0"/>
              <a:t>Road traffic crashes kill 1.25 million people every year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90% of road traffic deaths </a:t>
            </a:r>
            <a:r>
              <a:rPr lang="en-GB" sz="2000" dirty="0"/>
              <a:t>occur in low- and middle-income </a:t>
            </a:r>
            <a:r>
              <a:rPr lang="en-GB" sz="2000" dirty="0" smtClean="0"/>
              <a:t>countries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Road traffic injuries are the </a:t>
            </a:r>
            <a:r>
              <a:rPr lang="en-GB" sz="2000" dirty="0"/>
              <a:t>#1 cause of death for people aged 15-29 years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spcBef>
                <a:spcPts val="1800"/>
              </a:spcBef>
            </a:pPr>
            <a:r>
              <a:rPr lang="en-GB" sz="2000" dirty="0" smtClean="0"/>
              <a:t>Road traffic crashes cost countries around 3% of their GDP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The risk of dying in a road traffic crash is lowest in Europe and highest in Africa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60" y="4150319"/>
            <a:ext cx="4304730" cy="240275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is at the core of the </a:t>
            </a:r>
            <a:br>
              <a:rPr lang="en-GB" dirty="0" smtClean="0"/>
            </a:br>
            <a:r>
              <a:rPr lang="en-GB" dirty="0" smtClean="0"/>
              <a:t>road traffic injury problem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2" y="2501661"/>
            <a:ext cx="4329149" cy="3312541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43" y="2467153"/>
            <a:ext cx="4435064" cy="3312541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is at the core of the </a:t>
            </a:r>
            <a:br>
              <a:rPr lang="en-GB" dirty="0" smtClean="0"/>
            </a:br>
            <a:r>
              <a:rPr lang="en-GB" dirty="0" smtClean="0"/>
              <a:t>road traffic injury problem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53" y="1921197"/>
            <a:ext cx="4870435" cy="418629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is at the core of the </a:t>
            </a:r>
            <a:br>
              <a:rPr lang="en-GB" dirty="0" smtClean="0"/>
            </a:br>
            <a:r>
              <a:rPr lang="en-GB" dirty="0" smtClean="0"/>
              <a:t>road traffic injury problem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2" y="2198530"/>
            <a:ext cx="9235239" cy="3494904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managing speed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63029"/>
            <a:ext cx="10210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952" y="1602211"/>
            <a:ext cx="4595347" cy="41679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rtl="0">
              <a:buClr>
                <a:srgbClr val="0070C0"/>
              </a:buClr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Speed management measures should be reflected in road design or redesign.</a:t>
            </a:r>
          </a:p>
          <a:p>
            <a:pPr rtl="0">
              <a:buClr>
                <a:srgbClr val="0070C0"/>
              </a:buClr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0070C0"/>
              </a:buClr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Features that can be constructed together as part of a traffic calming scheme include: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Roundabouts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Speed bumps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Chicanes 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Rumble strips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0850"/>
            <a:ext cx="10077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03" y="2163507"/>
            <a:ext cx="5220922" cy="3606679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952" y="1602211"/>
            <a:ext cx="4909673" cy="490663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rtl="0">
              <a:buClr>
                <a:srgbClr val="0070C0"/>
              </a:buClr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 speed limits appropriate to the function of each road is an important step in reducing speed.</a:t>
            </a:r>
          </a:p>
          <a:p>
            <a:pPr rtl="0">
              <a:buClr>
                <a:srgbClr val="0070C0"/>
              </a:buClr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0070C0"/>
              </a:buClr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Things to consider when setting the speed limit of the road include: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road function;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 type and mix of road users;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safety quality of the road infrastructure; and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crashworthiness and crash avoidance capabilities of vehicle fleets.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2" y="267719"/>
            <a:ext cx="10077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15" y="2294626"/>
            <a:ext cx="5240187" cy="36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952" y="1602211"/>
            <a:ext cx="4928723" cy="453730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Enforcement is essential to make speed limits effective.</a:t>
            </a:r>
          </a:p>
          <a:p>
            <a:pPr>
              <a:buClr>
                <a:srgbClr val="0070C0"/>
              </a:buClr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Manual speed control:</a:t>
            </a:r>
          </a:p>
          <a:p>
            <a:pPr marL="800100" lvl="1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Stationary observation units equipped with speed measurement devices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Automated speed control:</a:t>
            </a:r>
          </a:p>
          <a:p>
            <a:pPr marL="800100" lvl="1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Fixed cameras</a:t>
            </a:r>
          </a:p>
          <a:p>
            <a:pPr marL="800100" lvl="1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 cameras</a:t>
            </a:r>
          </a:p>
          <a:p>
            <a:pPr marL="342900" indent="-3429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 fines to act as a deterrent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cbrown\Pictures\Enforc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028825"/>
            <a:ext cx="4876800" cy="333375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00427"/>
            <a:ext cx="10096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504</Words>
  <Application>Microsoft Office PowerPoint</Application>
  <PresentationFormat>Custom</PresentationFormat>
  <Paragraphs>72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master</vt:lpstr>
      <vt:lpstr>PowerPoint Presentation</vt:lpstr>
      <vt:lpstr>Road traffic injuries: the facts</vt:lpstr>
      <vt:lpstr>Speed is at the core of the  road traffic injury problem</vt:lpstr>
      <vt:lpstr>Speed is at the core of the  road traffic injury problem</vt:lpstr>
      <vt:lpstr>Speed is at the core of the  road traffic injury problem</vt:lpstr>
      <vt:lpstr>Approaches to managing 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Fourth UN Global Road Safety Week:  registered events </vt:lpstr>
      <vt:lpstr>Fourth UN Global Road Safety Week: select events </vt:lpstr>
      <vt:lpstr>Fourth UN Global Road Safety Week: select events </vt:lpstr>
      <vt:lpstr>Resources </vt:lpstr>
      <vt:lpstr>Thank you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DUFAYS, Helene</cp:lastModifiedBy>
  <cp:revision>105</cp:revision>
  <cp:lastPrinted>2017-05-01T06:53:09Z</cp:lastPrinted>
  <dcterms:created xsi:type="dcterms:W3CDTF">2005-03-01T08:26:43Z</dcterms:created>
  <dcterms:modified xsi:type="dcterms:W3CDTF">2017-05-02T12:27:15Z</dcterms:modified>
  <cp:category>Guidelines</cp:category>
</cp:coreProperties>
</file>